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8" r:id="rId12"/>
    <p:sldId id="266" r:id="rId13"/>
    <p:sldId id="267" r:id="rId14"/>
    <p:sldId id="269" r:id="rId1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5379A-E8F9-49AD-B55F-30157CEA2659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4"/>
            <p14:sldId id="263"/>
            <p14:sldId id="265"/>
            <p14:sldId id="268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E57"/>
    <a:srgbClr val="00365C"/>
    <a:srgbClr val="3A3D55"/>
    <a:srgbClr val="00355C"/>
    <a:srgbClr val="00375C"/>
    <a:srgbClr val="01375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7891" autoAdjust="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0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B7EA78-3E67-4CBD-8AD6-E10BB18C2104}" type="datetime1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MOSE – University of Trieste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014A05-0957-471D-AF97-0A942659B2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5366" name="Picture 6" descr="logo mose virtual 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61418" cy="50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24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55C9F3-FDBA-401D-98B5-A0109CCF4F3E}" type="datetime1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6193"/>
            <a:ext cx="5438748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FEE645-F367-4292-A8D2-85CF5B8A8B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35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404284" y="609600"/>
            <a:ext cx="729826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2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0416481" cy="5910291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21733" y="233364"/>
            <a:ext cx="42608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sz="1400" b="1" dirty="0" err="1" smtClean="0">
                <a:solidFill>
                  <a:schemeClr val="bg1"/>
                </a:solidFill>
                <a:latin typeface="MetaPlusBold" charset="0"/>
              </a:rPr>
              <a:t>University</a:t>
            </a: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 of Trieste</a:t>
            </a:r>
          </a:p>
          <a:p>
            <a:pPr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31700" y="3895725"/>
            <a:ext cx="8686801" cy="1743075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801" y="1466851"/>
            <a:ext cx="6632399" cy="2133600"/>
          </a:xfrm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aPlusBold"/>
                <a:ea typeface="+mj-ea"/>
                <a:cs typeface="+mj-cs"/>
              </a:rPr>
              <a:t>Fare clic per modificare lo stile del titolo</a:t>
            </a:r>
            <a:endParaRPr lang="it-IT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7600" y="1466852"/>
            <a:ext cx="71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552184" y="3086369"/>
            <a:ext cx="71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30" y="5949280"/>
            <a:ext cx="4499654" cy="8793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26054"/>
            <a:ext cx="1924018" cy="59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14400" y="1162051"/>
            <a:ext cx="10363200" cy="50387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2085"/>
            <a:ext cx="8331200" cy="11414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err="1" smtClean="0"/>
              <a:t>aaaaaaaaaaaaaaaaaaaa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/>
          <a:p>
            <a:r>
              <a:rPr lang="it-IT" smtClean="0"/>
              <a:t>Fare clic sull'icona per aggiungere un'immagine online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569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89" y="0"/>
            <a:ext cx="8411411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r>
              <a:rPr lang="it-IT" smtClean="0"/>
              <a:t>Fare clic sull'icona per aggiungere un'immagine online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12417" y="1628776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6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684" y="254001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62051"/>
            <a:ext cx="10363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0"/>
            <a:ext cx="8532284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23" y="151643"/>
            <a:ext cx="3396353" cy="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5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odelloNotificaGPDP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-xyz.online/direttore.generale@units.it" TargetMode="External"/><Relationship Id="rId2" Type="http://schemas.openxmlformats.org/officeDocument/2006/relationships/hyperlink" Target="mailto:direttore.generale@units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_reply@digitalrenter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gregorio@ts.infn.it" TargetMode="External"/><Relationship Id="rId2" Type="http://schemas.openxmlformats.org/officeDocument/2006/relationships/hyperlink" Target="mailto:morabitoroberto350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7408" y="4230590"/>
            <a:ext cx="8951093" cy="1408210"/>
          </a:xfrm>
        </p:spPr>
        <p:txBody>
          <a:bodyPr/>
          <a:lstStyle/>
          <a:p>
            <a:r>
              <a:rPr lang="it-IT" dirty="0" smtClean="0"/>
              <a:t>indicazioni </a:t>
            </a:r>
            <a:r>
              <a:rPr lang="it-IT" dirty="0"/>
              <a:t>su come proteggersi </a:t>
            </a:r>
            <a:r>
              <a:rPr lang="it-IT" dirty="0" smtClean="0"/>
              <a:t>dalle minacce e </a:t>
            </a:r>
            <a:r>
              <a:rPr lang="it-IT" dirty="0"/>
              <a:t>descrizione della procedura in caso di violazione (Data </a:t>
            </a:r>
            <a:r>
              <a:rPr lang="it-IT" dirty="0" err="1" smtClean="0"/>
              <a:t>Breach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</a:t>
            </a:r>
            <a:r>
              <a:rPr lang="it-IT" dirty="0"/>
              <a:t>team Sicurezza Informatica di </a:t>
            </a:r>
            <a:r>
              <a:rPr lang="it-IT" dirty="0" smtClean="0"/>
              <a:t>ASICT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968208" y="238663"/>
            <a:ext cx="2326357" cy="5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MetaPlusBold"/>
              </a:defRPr>
            </a:lvl1pPr>
            <a:lvl2pPr indent="0" algn="ctr" eaLnBrk="1" hangingPunct="1">
              <a:spcBef>
                <a:spcPct val="20000"/>
              </a:spcBef>
              <a:buNone/>
              <a:defRPr sz="2000">
                <a:latin typeface="MetaPlusBold"/>
              </a:defRPr>
            </a:lvl2pPr>
            <a:lvl3pPr indent="0" algn="ctr" eaLnBrk="1" hangingPunct="1">
              <a:spcBef>
                <a:spcPct val="20000"/>
              </a:spcBef>
              <a:buNone/>
              <a:defRPr>
                <a:latin typeface="MetaPlusBold"/>
              </a:defRPr>
            </a:lvl3pPr>
            <a:lvl4pPr indent="0" algn="ctr" eaLnBrk="1" hangingPunct="1">
              <a:spcBef>
                <a:spcPct val="20000"/>
              </a:spcBef>
              <a:buNone/>
              <a:defRPr sz="1600">
                <a:latin typeface="MetaPlusBold"/>
              </a:defRPr>
            </a:lvl4pPr>
            <a:lvl5pPr indent="0" algn="ctr" eaLnBrk="1" hangingPunct="1">
              <a:spcBef>
                <a:spcPct val="20000"/>
              </a:spcBef>
              <a:buNone/>
              <a:defRPr sz="1600">
                <a:latin typeface="MetaPlusBold"/>
              </a:defRPr>
            </a:lvl5pPr>
            <a:lvl6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6pPr>
            <a:lvl7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7pPr>
            <a:lvl8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8pPr>
            <a:lvl9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9pPr>
          </a:lstStyle>
          <a:p>
            <a:r>
              <a:rPr lang="it-IT" dirty="0"/>
              <a:t>29 Aprile 2021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328" y="6165304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latin typeface="MetaPlusBold"/>
              </a:rPr>
              <a:t>Giorgio Giorgetti – Coordinatore del gruppo di supporto al Responsabile per la Protezione dei Dati</a:t>
            </a:r>
          </a:p>
          <a:p>
            <a:r>
              <a:rPr lang="it-IT" sz="1300" dirty="0" smtClean="0">
                <a:latin typeface="MetaPlusBold"/>
              </a:rPr>
              <a:t>Ufficio Redi di Ateneo – Area dei Servizi ICT</a:t>
            </a:r>
            <a:endParaRPr lang="it-IT" sz="1300" dirty="0">
              <a:latin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33671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40768"/>
            <a:ext cx="3335263" cy="21235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725144"/>
            <a:ext cx="2794826" cy="15671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rischio di attacchi informatici e le misure minime di sicurezza </a:t>
            </a:r>
            <a:r>
              <a:rPr lang="it-IT" dirty="0" smtClean="0"/>
              <a:t>(2 di 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032" y="1162051"/>
            <a:ext cx="6384032" cy="5695949"/>
          </a:xfrm>
        </p:spPr>
        <p:txBody>
          <a:bodyPr anchor="t"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</a:t>
            </a:r>
            <a:r>
              <a:rPr lang="it-IT" dirty="0"/>
              <a:t>installare software proveniente da fonti/</a:t>
            </a:r>
            <a:r>
              <a:rPr lang="it-IT" dirty="0" err="1"/>
              <a:t>repository</a:t>
            </a:r>
            <a:r>
              <a:rPr lang="it-IT" dirty="0"/>
              <a:t> non </a:t>
            </a:r>
            <a:r>
              <a:rPr lang="it-IT" dirty="0" smtClean="0"/>
              <a:t>ufficiali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Non </a:t>
            </a:r>
            <a:r>
              <a:rPr lang="it-IT" dirty="0"/>
              <a:t>cliccare su link o allegati contenuti in email sospette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013176"/>
            <a:ext cx="2882143" cy="16236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204864"/>
            <a:ext cx="2335480" cy="1438164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727848" y="1162051"/>
            <a:ext cx="7249913" cy="56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etaPlus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etaPlusBold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MetaPlusBold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MetaPlusBold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etaPlusBold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kern="0" dirty="0" smtClean="0"/>
              <a:t>Blocca l’accesso al sistema e/o configura la modalità di blocco automatico quando ti allontani dalla postazione di lavoro</a:t>
            </a:r>
          </a:p>
          <a:p>
            <a:pPr algn="r"/>
            <a:endParaRPr lang="it-IT" kern="0" dirty="0" smtClean="0"/>
          </a:p>
          <a:p>
            <a:pPr algn="r"/>
            <a:endParaRPr lang="it-IT" kern="0" dirty="0"/>
          </a:p>
          <a:p>
            <a:pPr algn="r"/>
            <a:endParaRPr lang="it-IT" kern="0" dirty="0" smtClean="0"/>
          </a:p>
          <a:p>
            <a:pPr algn="r"/>
            <a:endParaRPr lang="it-IT" kern="0" dirty="0" smtClean="0"/>
          </a:p>
          <a:p>
            <a:pPr marL="0" indent="0">
              <a:buNone/>
            </a:pPr>
            <a:r>
              <a:rPr lang="it-IT" kern="0" dirty="0" smtClean="0"/>
              <a:t>Assicurati di navigare su pagine protette nelle quali è presente l’icona con lucchetto e l’indirizzo inizia sempre con https:// Considera di attivare la VPN</a:t>
            </a:r>
          </a:p>
          <a:p>
            <a:pPr marL="0" indent="0" algn="r">
              <a:buFontTx/>
              <a:buNone/>
            </a:pPr>
            <a:endParaRPr lang="it-IT" kern="0" dirty="0" smtClean="0"/>
          </a:p>
          <a:p>
            <a:pPr marL="0" indent="0" algn="r">
              <a:buFontTx/>
              <a:buNone/>
            </a:pPr>
            <a:endParaRPr lang="it-IT" kern="0" dirty="0"/>
          </a:p>
          <a:p>
            <a:pPr marL="0" indent="0" algn="r">
              <a:buNone/>
            </a:pPr>
            <a:endParaRPr lang="it-IT" sz="1200" dirty="0" smtClean="0"/>
          </a:p>
          <a:p>
            <a:pPr marL="0" indent="0" algn="r">
              <a:buNone/>
            </a:pPr>
            <a:r>
              <a:rPr lang="it-IT" dirty="0" smtClean="0"/>
              <a:t>https</a:t>
            </a:r>
            <a:r>
              <a:rPr lang="it-IT" dirty="0"/>
              <a:t>://vpn-client.units.it/</a:t>
            </a:r>
          </a:p>
          <a:p>
            <a:pPr marL="0" indent="0" algn="r">
              <a:buFontTx/>
              <a:buNone/>
            </a:pPr>
            <a:endParaRPr lang="it-IT" kern="0" dirty="0"/>
          </a:p>
        </p:txBody>
      </p:sp>
      <p:cxnSp>
        <p:nvCxnSpPr>
          <p:cNvPr id="19" name="Connettore diritto 18"/>
          <p:cNvCxnSpPr/>
          <p:nvPr/>
        </p:nvCxnSpPr>
        <p:spPr bwMode="auto">
          <a:xfrm flipV="1">
            <a:off x="479376" y="1916832"/>
            <a:ext cx="0" cy="136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2 20"/>
          <p:cNvCxnSpPr/>
          <p:nvPr/>
        </p:nvCxnSpPr>
        <p:spPr bwMode="auto">
          <a:xfrm>
            <a:off x="479376" y="1916832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4" name="Connettore diritto 23"/>
          <p:cNvCxnSpPr/>
          <p:nvPr/>
        </p:nvCxnSpPr>
        <p:spPr bwMode="auto">
          <a:xfrm flipV="1">
            <a:off x="623392" y="537321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2 24"/>
          <p:cNvCxnSpPr/>
          <p:nvPr/>
        </p:nvCxnSpPr>
        <p:spPr bwMode="auto">
          <a:xfrm>
            <a:off x="623392" y="5373216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7" name="Connettore 2 26"/>
          <p:cNvCxnSpPr/>
          <p:nvPr/>
        </p:nvCxnSpPr>
        <p:spPr bwMode="auto">
          <a:xfrm>
            <a:off x="7176120" y="2996952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9" name="Connettore diritto 28"/>
          <p:cNvCxnSpPr/>
          <p:nvPr/>
        </p:nvCxnSpPr>
        <p:spPr bwMode="auto">
          <a:xfrm flipV="1">
            <a:off x="7176120" y="25649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2 29"/>
          <p:cNvCxnSpPr/>
          <p:nvPr/>
        </p:nvCxnSpPr>
        <p:spPr bwMode="auto">
          <a:xfrm>
            <a:off x="7032104" y="5805264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1" name="Connettore diritto 30"/>
          <p:cNvCxnSpPr/>
          <p:nvPr/>
        </p:nvCxnSpPr>
        <p:spPr bwMode="auto">
          <a:xfrm flipV="1">
            <a:off x="7032104" y="537321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8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rischio di attacchi informatici e le misure minime di sicurezza </a:t>
            </a:r>
            <a:r>
              <a:rPr lang="it-IT" dirty="0" smtClean="0"/>
              <a:t>(3 di 3)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43272" y="1306067"/>
            <a:ext cx="6095628" cy="3347069"/>
          </a:xfrm>
        </p:spPr>
        <p:txBody>
          <a:bodyPr anchor="t"/>
          <a:lstStyle/>
          <a:p>
            <a:pPr marL="0" indent="0">
              <a:buNone/>
            </a:pPr>
            <a:r>
              <a:rPr lang="it-IT" dirty="0" smtClean="0"/>
              <a:t>Utilizza </a:t>
            </a:r>
            <a:r>
              <a:rPr lang="it-IT" dirty="0"/>
              <a:t>l’accesso a connessioni Wi-Fi adeguatamente </a:t>
            </a:r>
            <a:r>
              <a:rPr lang="it-IT" dirty="0" smtClean="0"/>
              <a:t>protette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367808" y="1405459"/>
            <a:ext cx="7632848" cy="545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etaPlus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etaPlusBold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MetaPlusBold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MetaPlusBold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etaPlusBold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it-IT" kern="0" dirty="0" smtClean="0"/>
          </a:p>
          <a:p>
            <a:pPr marL="0" indent="0">
              <a:buNone/>
            </a:pPr>
            <a:endParaRPr lang="it-IT" kern="0" dirty="0"/>
          </a:p>
          <a:p>
            <a:pPr marL="0" indent="0">
              <a:buNone/>
            </a:pPr>
            <a:endParaRPr lang="it-IT" kern="0" dirty="0" smtClean="0"/>
          </a:p>
          <a:p>
            <a:pPr marL="0" indent="0">
              <a:buNone/>
            </a:pPr>
            <a:endParaRPr lang="it-IT" sz="1050" kern="0" dirty="0" smtClean="0"/>
          </a:p>
          <a:p>
            <a:pPr marL="0" indent="0">
              <a:buNone/>
            </a:pPr>
            <a:r>
              <a:rPr lang="it-IT" kern="0" dirty="0" smtClean="0"/>
              <a:t>Collegati a dispositivi mobili (</a:t>
            </a:r>
            <a:r>
              <a:rPr lang="it-IT" kern="0" dirty="0" err="1" smtClean="0"/>
              <a:t>pen</a:t>
            </a:r>
            <a:r>
              <a:rPr lang="it-IT" kern="0" dirty="0" smtClean="0"/>
              <a:t>-drive, </a:t>
            </a:r>
            <a:r>
              <a:rPr lang="it-IT" kern="0" dirty="0" err="1" smtClean="0"/>
              <a:t>hdd</a:t>
            </a:r>
            <a:r>
              <a:rPr lang="it-IT" kern="0" dirty="0" smtClean="0"/>
              <a:t>-esterno, </a:t>
            </a:r>
            <a:r>
              <a:rPr lang="it-IT" kern="0" dirty="0" err="1" smtClean="0"/>
              <a:t>etc</a:t>
            </a:r>
            <a:r>
              <a:rPr lang="it-IT" kern="0" dirty="0" smtClean="0"/>
              <a:t>) di cui conosci la provenienza (nuovi o già utilizzati solo da te)</a:t>
            </a:r>
          </a:p>
          <a:p>
            <a:pPr marL="0" indent="0">
              <a:buNone/>
            </a:pPr>
            <a:endParaRPr lang="it-IT" kern="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079458"/>
            <a:ext cx="2399928" cy="19499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20" y="1332608"/>
            <a:ext cx="2160240" cy="1336648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 bwMode="auto">
          <a:xfrm>
            <a:off x="2855640" y="2204864"/>
            <a:ext cx="33123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2" y="2924944"/>
            <a:ext cx="2304255" cy="1512168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 bwMode="auto">
          <a:xfrm flipH="1">
            <a:off x="3791744" y="4176200"/>
            <a:ext cx="46085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>
            <a:off x="3791744" y="6453336"/>
            <a:ext cx="52565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0" name="Rettangolo 19"/>
          <p:cNvSpPr/>
          <p:nvPr/>
        </p:nvSpPr>
        <p:spPr>
          <a:xfrm>
            <a:off x="302684" y="5090408"/>
            <a:ext cx="86002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it-IT" sz="2400" dirty="0">
                <a:latin typeface="MetaPlusBold"/>
              </a:rPr>
              <a:t>Non utilizzare un account con privilegio di amministratore durante l‘utilizzo quotidiano ed effettua sempre il log-out dai servizi/portali utilizzati dopo che hai concluso la tua sessione lavorativa.</a:t>
            </a:r>
          </a:p>
        </p:txBody>
      </p:sp>
    </p:spTree>
    <p:extLst>
      <p:ext uri="{BB962C8B-B14F-4D97-AF65-F5344CB8AC3E}">
        <p14:creationId xmlns:p14="http://schemas.microsoft.com/office/powerpoint/2010/main" val="1111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t-IT" dirty="0" smtClean="0"/>
              <a:t>Cos’è </a:t>
            </a:r>
            <a:r>
              <a:rPr lang="it-IT" dirty="0"/>
              <a:t>una violazione dei dati </a:t>
            </a:r>
            <a:r>
              <a:rPr lang="it-IT" dirty="0" smtClean="0"/>
              <a:t>personali?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data </a:t>
            </a:r>
            <a:r>
              <a:rPr lang="it-IT" dirty="0" err="1"/>
              <a:t>breach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684" y="1268760"/>
            <a:ext cx="11625964" cy="133084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«Una </a:t>
            </a:r>
            <a:r>
              <a:rPr lang="it-IT" dirty="0"/>
              <a:t>violazione di sicurezza che comporta - accidentalmente o in modo illecito - la distruzione, la perdita, la modifica, la divulgazione non autorizzata o l’accesso ai dati personali trasmessi, conservati o comunque trattati.» </a:t>
            </a:r>
            <a:r>
              <a:rPr lang="it-IT" sz="1400" dirty="0" smtClean="0"/>
              <a:t>(Art</a:t>
            </a:r>
            <a:r>
              <a:rPr lang="it-IT" sz="1400" dirty="0"/>
              <a:t>. </a:t>
            </a:r>
            <a:r>
              <a:rPr lang="it-IT" sz="1400" dirty="0" smtClean="0"/>
              <a:t>4, </a:t>
            </a:r>
            <a:r>
              <a:rPr lang="it-IT" sz="1400" dirty="0"/>
              <a:t>punto </a:t>
            </a:r>
            <a:r>
              <a:rPr lang="it-IT" sz="1400" dirty="0" smtClean="0"/>
              <a:t>12 </a:t>
            </a:r>
            <a:r>
              <a:rPr lang="it-IT" sz="1400" dirty="0"/>
              <a:t>del Regolamento (UE) </a:t>
            </a:r>
            <a:r>
              <a:rPr lang="it-IT" sz="1400" dirty="0" smtClean="0"/>
              <a:t>2016/679)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302684" y="2556208"/>
            <a:ext cx="82296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etaPlus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etaPlusBold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MetaPlusBold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MetaPlusBold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etaPlusBold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it-IT" sz="2000" kern="0" dirty="0"/>
              <a:t>Alcuni possibili esempi: </a:t>
            </a:r>
          </a:p>
          <a:p>
            <a:r>
              <a:rPr lang="it-IT" sz="2000" kern="0" dirty="0" smtClean="0"/>
              <a:t>l’accesso </a:t>
            </a:r>
            <a:r>
              <a:rPr lang="it-IT" sz="2000" kern="0" dirty="0"/>
              <a:t>o l’acquisizione dei dati da parte di terzi non autorizzati;</a:t>
            </a:r>
          </a:p>
          <a:p>
            <a:r>
              <a:rPr lang="it-IT" sz="2000" kern="0" dirty="0" smtClean="0"/>
              <a:t>il </a:t>
            </a:r>
            <a:r>
              <a:rPr lang="it-IT" sz="2000" kern="0" dirty="0"/>
              <a:t>furto o la perdita di dispositivi informatici contenenti dati personali;</a:t>
            </a:r>
          </a:p>
          <a:p>
            <a:r>
              <a:rPr lang="it-IT" sz="2000" kern="0" dirty="0" smtClean="0"/>
              <a:t>la </a:t>
            </a:r>
            <a:r>
              <a:rPr lang="it-IT" sz="2000" kern="0" dirty="0"/>
              <a:t>deliberata alterazione di dati personali;</a:t>
            </a:r>
          </a:p>
          <a:p>
            <a:r>
              <a:rPr lang="it-IT" sz="2000" kern="0" dirty="0" smtClean="0"/>
              <a:t>l’impossibilità </a:t>
            </a:r>
            <a:r>
              <a:rPr lang="it-IT" sz="2000" kern="0" dirty="0"/>
              <a:t>di accedere ai dati per cause accidentali o per attacchi esterni, virus, </a:t>
            </a:r>
            <a:r>
              <a:rPr lang="it-IT" sz="2000" kern="0" dirty="0" err="1"/>
              <a:t>malware</a:t>
            </a:r>
            <a:r>
              <a:rPr lang="it-IT" sz="2000" kern="0" dirty="0"/>
              <a:t>, ecc.; </a:t>
            </a:r>
          </a:p>
          <a:p>
            <a:r>
              <a:rPr lang="it-IT" sz="2000" kern="0" dirty="0" smtClean="0"/>
              <a:t>la </a:t>
            </a:r>
            <a:r>
              <a:rPr lang="it-IT" sz="2000" kern="0" dirty="0"/>
              <a:t>perdita o la distruzione di dati personali a causa di incidenti, eventi avversi, incendi o altre calamità;</a:t>
            </a:r>
          </a:p>
          <a:p>
            <a:r>
              <a:rPr lang="it-IT" sz="2000" kern="0" dirty="0" smtClean="0"/>
              <a:t>la </a:t>
            </a:r>
            <a:r>
              <a:rPr lang="it-IT" sz="2000" kern="0" dirty="0"/>
              <a:t>divulgazione non autorizzata dei dati personali.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2684" y="5877272"/>
            <a:ext cx="1162596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it-IT" sz="2400" u="sng" kern="0" dirty="0" smtClean="0">
                <a:latin typeface="MetaPlusBold"/>
              </a:rPr>
              <a:t>Abbiamo </a:t>
            </a:r>
            <a:r>
              <a:rPr lang="it-IT" sz="2400" u="sng" kern="0" dirty="0">
                <a:latin typeface="MetaPlusBold"/>
              </a:rPr>
              <a:t>il diritto ad essere informati di eventuali violazioni dei nostri dati personali.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14" y="2846350"/>
            <a:ext cx="3055334" cy="28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di Data </a:t>
            </a:r>
            <a:r>
              <a:rPr lang="it-IT" dirty="0" err="1" smtClean="0"/>
              <a:t>Breach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(adottata con DGR n.611/2018)</a:t>
            </a:r>
            <a:endParaRPr lang="it-IT" dirty="0"/>
          </a:p>
        </p:txBody>
      </p:sp>
      <p:pic>
        <p:nvPicPr>
          <p:cNvPr id="5" name="image1.jpg" descr="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96688" y="1296144"/>
            <a:ext cx="6984776" cy="5301208"/>
          </a:xfrm>
          <a:prstGeom prst="rect">
            <a:avLst/>
          </a:prstGeom>
          <a:ln/>
        </p:spPr>
      </p:pic>
      <p:sp>
        <p:nvSpPr>
          <p:cNvPr id="6" name="Rettangolo 5"/>
          <p:cNvSpPr/>
          <p:nvPr/>
        </p:nvSpPr>
        <p:spPr>
          <a:xfrm>
            <a:off x="6816080" y="1412776"/>
            <a:ext cx="5184576" cy="522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Il Titolare deve notificare alle Autorità Garanti, senza ingiustificato ritardo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(entro 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72 ore dal momento in cui ne è venuto a conoscenza) eventuali violazioni dei dati e comunicarle agli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interessati, 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laddove vi sia un rischio elevato per i diritti e le libertà delle persone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fisiche.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Se constati o sospetti un evento di Data </a:t>
            </a:r>
            <a:r>
              <a:rPr lang="it-IT" sz="21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Breach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invia tempestivamente 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una notifica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all’indirizzo: 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sicurezzainformatica@units.it </a:t>
            </a:r>
            <a:endParaRPr lang="it-IT" sz="2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allega i dati raccolti attraverso il </a:t>
            </a:r>
            <a:r>
              <a:rPr lang="it-IT" sz="21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://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tinyurl.com/ModelloNotificaGPDP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limitatamente </a:t>
            </a:r>
            <a:r>
              <a:rPr lang="it-IT" sz="2100" dirty="0">
                <a:latin typeface="Calibri" panose="020F0502020204030204" pitchFamily="34" charset="0"/>
                <a:ea typeface="Calibri" panose="020F0502020204030204" pitchFamily="34" charset="0"/>
              </a:rPr>
              <a:t>alle Sezioni </a:t>
            </a:r>
            <a:r>
              <a:rPr lang="it-IT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A-B-C.</a:t>
            </a:r>
            <a:endParaRPr lang="it-IT" sz="2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400" dirty="0" smtClean="0"/>
              <a:t>GRAZIE!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https</a:t>
            </a:r>
            <a:r>
              <a:rPr lang="it-IT" dirty="0"/>
              <a:t>://www.units.it/sicurezza-informatica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328" y="6320933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latin typeface="MetaPlusBold"/>
              </a:rPr>
              <a:t>Giorgio Giorgetti – Coordinatore del gruppo di supporto al Responsabile per la Protezione dei Dati</a:t>
            </a:r>
          </a:p>
          <a:p>
            <a:r>
              <a:rPr lang="it-IT" sz="1300" dirty="0" smtClean="0">
                <a:latin typeface="MetaPlusBold"/>
              </a:rPr>
              <a:t>Ufficio Redi di Ateneo – Area dei Servizi ICT</a:t>
            </a:r>
            <a:endParaRPr lang="it-IT" sz="1300" dirty="0">
              <a:latin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32476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contattare il Team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it-IT" sz="5400" dirty="0" smtClean="0"/>
              <a:t>sicurezzainformatica@units.it</a:t>
            </a:r>
          </a:p>
          <a:p>
            <a:pPr marL="0" indent="0" algn="ctr">
              <a:buNone/>
            </a:pPr>
            <a:endParaRPr lang="it-IT" sz="5400" dirty="0" smtClean="0"/>
          </a:p>
          <a:p>
            <a:pPr marL="0" indent="0" algn="ctr">
              <a:buNone/>
            </a:pPr>
            <a:r>
              <a:rPr lang="it-IT" sz="5400" dirty="0" smtClean="0"/>
              <a:t>040 558 3331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259712"/>
            <a:ext cx="1097280" cy="10972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7" y="4293096"/>
            <a:ext cx="715667" cy="7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Attenzione al </a:t>
            </a:r>
            <a:r>
              <a:rPr lang="it-IT" dirty="0" err="1" smtClean="0"/>
              <a:t>phishing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23992" y="2305835"/>
            <a:ext cx="5325616" cy="3131045"/>
          </a:xfrm>
        </p:spPr>
        <p:txBody>
          <a:bodyPr anchor="t"/>
          <a:lstStyle/>
          <a:p>
            <a:pPr marL="0" indent="0" algn="just">
              <a:buNone/>
            </a:pPr>
            <a:r>
              <a:rPr lang="it-IT" dirty="0"/>
              <a:t>Il </a:t>
            </a:r>
            <a:r>
              <a:rPr lang="it-IT" b="1" dirty="0" err="1" smtClean="0"/>
              <a:t>phishing</a:t>
            </a:r>
            <a:r>
              <a:rPr lang="it-IT" dirty="0" smtClean="0"/>
              <a:t> </a:t>
            </a:r>
            <a:r>
              <a:rPr lang="it-IT" dirty="0"/>
              <a:t>è una truffa compiuta principalmente tramite l'invio di e-mail </a:t>
            </a:r>
            <a:r>
              <a:rPr lang="it-IT" dirty="0" smtClean="0"/>
              <a:t>fraudolente (ma anche via </a:t>
            </a:r>
            <a:r>
              <a:rPr lang="it-IT" dirty="0"/>
              <a:t>SMS o </a:t>
            </a:r>
            <a:r>
              <a:rPr lang="it-IT" dirty="0" smtClean="0"/>
              <a:t>notifiche), </a:t>
            </a:r>
            <a:r>
              <a:rPr lang="it-IT" dirty="0"/>
              <a:t>dove lo scopo del truffatore è quello di ottenere, tramite inganno, qualunque tipo di informazione riservata (ad esempio: password, PIN, dati </a:t>
            </a:r>
            <a:r>
              <a:rPr lang="it-IT" dirty="0" smtClean="0"/>
              <a:t>personali o finanziari</a:t>
            </a:r>
            <a:r>
              <a:rPr lang="it-IT" dirty="0"/>
              <a:t>).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204864"/>
            <a:ext cx="4999484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Phishing</a:t>
            </a:r>
            <a:r>
              <a:rPr lang="it-IT" dirty="0" smtClean="0"/>
              <a:t>: consigli </a:t>
            </a:r>
            <a:r>
              <a:rPr lang="it-IT" dirty="0"/>
              <a:t>per </a:t>
            </a:r>
            <a:r>
              <a:rPr lang="it-IT" dirty="0" smtClean="0"/>
              <a:t>difendersi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352" y="1196752"/>
            <a:ext cx="11640616" cy="5661248"/>
          </a:xfrm>
        </p:spPr>
        <p:txBody>
          <a:bodyPr anchor="ctr"/>
          <a:lstStyle/>
          <a:p>
            <a:r>
              <a:rPr lang="it-IT" dirty="0" smtClean="0"/>
              <a:t>📧 Controlla </a:t>
            </a:r>
            <a:r>
              <a:rPr lang="it-IT" dirty="0"/>
              <a:t>l’indirizzo del mittente: </a:t>
            </a:r>
            <a:r>
              <a:rPr lang="it-IT" b="1" dirty="0"/>
              <a:t>verifica</a:t>
            </a:r>
            <a:r>
              <a:rPr lang="it-IT" dirty="0"/>
              <a:t> sempre </a:t>
            </a:r>
            <a:r>
              <a:rPr lang="it-IT" b="1" dirty="0"/>
              <a:t>l’attendibilità</a:t>
            </a:r>
            <a:r>
              <a:rPr lang="it-IT" dirty="0"/>
              <a:t> del </a:t>
            </a:r>
            <a:r>
              <a:rPr lang="it-IT" b="1" dirty="0"/>
              <a:t>mittente</a:t>
            </a:r>
            <a:r>
              <a:rPr lang="it-IT" dirty="0"/>
              <a:t> di e-mail, SMS o messaggi chat. Se hai sospetti, non rispondere, </a:t>
            </a:r>
            <a:r>
              <a:rPr lang="it-IT" b="1" u="sng" dirty="0"/>
              <a:t>non cliccare sui link e non aprire </a:t>
            </a:r>
            <a:r>
              <a:rPr lang="it-IT" b="1" u="sng" dirty="0" smtClean="0"/>
              <a:t>allegati</a:t>
            </a:r>
            <a:endParaRPr lang="it-IT" dirty="0"/>
          </a:p>
          <a:p>
            <a:r>
              <a:rPr lang="it-IT" dirty="0" smtClean="0">
                <a:sym typeface="Wingdings" panose="05000000000000000000" pitchFamily="2" charset="2"/>
              </a:rPr>
              <a:t> </a:t>
            </a:r>
            <a:r>
              <a:rPr lang="it-IT" b="1" dirty="0" smtClean="0"/>
              <a:t>Diffida</a:t>
            </a:r>
            <a:r>
              <a:rPr lang="it-IT" dirty="0" smtClean="0"/>
              <a:t> da messaggi con </a:t>
            </a:r>
            <a:r>
              <a:rPr lang="it-IT" b="1" dirty="0" smtClean="0"/>
              <a:t>errori grammaticali </a:t>
            </a:r>
            <a:r>
              <a:rPr lang="it-IT" dirty="0" smtClean="0"/>
              <a:t>che raccomandano azione </a:t>
            </a:r>
            <a:r>
              <a:rPr lang="it-IT" b="1" dirty="0" smtClean="0"/>
              <a:t>urgente </a:t>
            </a:r>
            <a:r>
              <a:rPr lang="it-IT" dirty="0" smtClean="0"/>
              <a:t>o utilizzano </a:t>
            </a:r>
            <a:r>
              <a:rPr lang="it-IT" b="1" dirty="0" smtClean="0"/>
              <a:t>toni</a:t>
            </a:r>
            <a:r>
              <a:rPr lang="it-IT" dirty="0" smtClean="0"/>
              <a:t> </a:t>
            </a:r>
            <a:r>
              <a:rPr lang="it-IT" b="1" dirty="0" smtClean="0"/>
              <a:t>minacciosi</a:t>
            </a:r>
          </a:p>
          <a:p>
            <a:r>
              <a:rPr lang="it-IT" dirty="0" smtClean="0"/>
              <a:t>🔒 Impara </a:t>
            </a:r>
            <a:r>
              <a:rPr lang="it-IT" dirty="0"/>
              <a:t>a riconoscere le </a:t>
            </a:r>
            <a:r>
              <a:rPr lang="it-IT" b="1" dirty="0"/>
              <a:t>pagine</a:t>
            </a:r>
            <a:r>
              <a:rPr lang="it-IT" dirty="0"/>
              <a:t> </a:t>
            </a:r>
            <a:r>
              <a:rPr lang="it-IT" b="1" dirty="0"/>
              <a:t>sospette</a:t>
            </a:r>
            <a:r>
              <a:rPr lang="it-IT" dirty="0"/>
              <a:t>: i siti web malevoli potrebbero essere molto simili a quelli originali, sia per nome che per il contenuto. Prima di cliccare un link </a:t>
            </a:r>
            <a:r>
              <a:rPr lang="it-IT" b="1" u="sng" dirty="0"/>
              <a:t>verificane l’effettiva </a:t>
            </a:r>
            <a:r>
              <a:rPr lang="it-IT" b="1" u="sng" dirty="0" smtClean="0"/>
              <a:t>destinazione</a:t>
            </a:r>
          </a:p>
          <a:p>
            <a:r>
              <a:rPr lang="it-IT" dirty="0" smtClean="0"/>
              <a:t>✋ Non </a:t>
            </a:r>
            <a:r>
              <a:rPr lang="it-IT" dirty="0"/>
              <a:t>fornire informazioni riservate: </a:t>
            </a:r>
            <a:r>
              <a:rPr lang="it-IT" b="1" u="sng" dirty="0"/>
              <a:t>non </a:t>
            </a:r>
            <a:r>
              <a:rPr lang="it-IT" b="1" u="sng" dirty="0" smtClean="0"/>
              <a:t>comunicare </a:t>
            </a:r>
            <a:r>
              <a:rPr lang="it-IT" b="1" u="sng" dirty="0"/>
              <a:t>la tua </a:t>
            </a:r>
            <a:r>
              <a:rPr lang="it-IT" b="1" u="sng" dirty="0" smtClean="0"/>
              <a:t>password</a:t>
            </a:r>
            <a:r>
              <a:rPr lang="it-IT" dirty="0" smtClean="0"/>
              <a:t>. Non </a:t>
            </a:r>
            <a:r>
              <a:rPr lang="it-IT" dirty="0"/>
              <a:t>ti chiederemo mai questi dettagli nelle nostre </a:t>
            </a:r>
            <a:r>
              <a:rPr lang="it-IT" dirty="0" smtClean="0"/>
              <a:t>e-mail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 </a:t>
            </a:r>
            <a:r>
              <a:rPr lang="it-IT" b="1" dirty="0" smtClean="0">
                <a:sym typeface="Wingdings" panose="05000000000000000000" pitchFamily="2" charset="2"/>
              </a:rPr>
              <a:t>Chiedi aiuto</a:t>
            </a:r>
            <a:r>
              <a:rPr lang="it-IT" dirty="0" smtClean="0"/>
              <a:t>: </a:t>
            </a:r>
            <a:r>
              <a:rPr lang="it-IT" dirty="0"/>
              <a:t>se ricevi e-mail </a:t>
            </a:r>
            <a:r>
              <a:rPr lang="it-IT" dirty="0" smtClean="0"/>
              <a:t>sospette inoltra (meglio come allegato) a: </a:t>
            </a:r>
            <a:r>
              <a:rPr lang="it-IT" b="1" u="sng" dirty="0" smtClean="0"/>
              <a:t>sicurezzainformatica@units.it</a:t>
            </a:r>
            <a:r>
              <a:rPr lang="it-IT" dirty="0" smtClean="0"/>
              <a:t>. La </a:t>
            </a:r>
            <a:r>
              <a:rPr lang="it-IT" dirty="0"/>
              <a:t>tua segnalazione può essere utile per attivare contromisure </a:t>
            </a:r>
            <a:r>
              <a:rPr lang="it-IT" dirty="0" smtClean="0"/>
              <a:t>immediate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3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Phishing</a:t>
            </a:r>
            <a:r>
              <a:rPr lang="it-IT" dirty="0" smtClean="0"/>
              <a:t>: un esempio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62141"/>
              </p:ext>
            </p:extLst>
          </p:nvPr>
        </p:nvGraphicFramePr>
        <p:xfrm>
          <a:off x="1271464" y="2646382"/>
          <a:ext cx="10225136" cy="3950970"/>
        </p:xfrm>
        <a:graphic>
          <a:graphicData uri="http://schemas.openxmlformats.org/drawingml/2006/table">
            <a:tbl>
              <a:tblPr firstRow="1" firstCol="1" bandRow="1"/>
              <a:tblGrid>
                <a:gridCol w="10225136">
                  <a:extLst>
                    <a:ext uri="{9D8B030D-6E8A-4147-A177-3AD203B41FA5}">
                      <a16:colId xmlns:a16="http://schemas.microsoft.com/office/drawing/2014/main" val="3770401198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200" b="1" dirty="0" err="1">
                          <a:solidFill>
                            <a:srgbClr val="073E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Quarantined</a:t>
                      </a:r>
                      <a:r>
                        <a:rPr lang="it-IT" sz="3200" b="1" dirty="0">
                          <a:solidFill>
                            <a:srgbClr val="073E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3200" b="1" dirty="0" err="1">
                          <a:solidFill>
                            <a:srgbClr val="073E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Messages</a:t>
                      </a:r>
                      <a:r>
                        <a:rPr lang="it-IT" sz="3200" b="1" dirty="0">
                          <a:solidFill>
                            <a:srgbClr val="073E8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Report  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0" u="sng" dirty="0" smtClean="0">
                          <a:solidFill>
                            <a:srgbClr val="87878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"/>
                        </a:rPr>
                        <a:t>direttore.generale@units.it</a:t>
                      </a:r>
                      <a:r>
                        <a:rPr lang="it-IT" sz="1200" b="1" dirty="0">
                          <a:solidFill>
                            <a:srgbClr val="87878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it-IT" sz="1200" b="1" dirty="0">
                          <a:solidFill>
                            <a:srgbClr val="87878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87878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25-03-2021</a:t>
                      </a:r>
                      <a:r>
                        <a:rPr lang="it-IT" sz="1200" b="1" dirty="0">
                          <a:solidFill>
                            <a:srgbClr val="87878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it-IT" sz="1200" b="1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081151"/>
                  </a:ext>
                </a:extLst>
              </a:tr>
              <a:tr h="1134617">
                <a:tc>
                  <a:txBody>
                    <a:bodyPr/>
                    <a:lstStyle/>
                    <a:p>
                      <a:pPr marL="9525" marR="9525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addressed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to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you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are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currently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on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hold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awaiting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your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further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action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You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can release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all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of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your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b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held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and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permit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or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block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future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emails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from the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senders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or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manage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individually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9525" marR="9525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9525" marR="9525">
                        <a:spcAft>
                          <a:spcPts val="0"/>
                        </a:spcAft>
                      </a:pPr>
                      <a:r>
                        <a:rPr lang="it-IT" sz="1800" u="sng" dirty="0" err="1">
                          <a:solidFill>
                            <a:srgbClr val="0000E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Review</a:t>
                      </a:r>
                      <a:r>
                        <a:rPr lang="it-IT" sz="1800" u="sng" dirty="0">
                          <a:solidFill>
                            <a:srgbClr val="0000E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 </a:t>
                      </a:r>
                      <a:r>
                        <a:rPr lang="it-IT" sz="1800" u="sng" dirty="0" err="1">
                          <a:solidFill>
                            <a:srgbClr val="0000E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all</a:t>
                      </a:r>
                      <a:r>
                        <a:rPr lang="it-IT" sz="1800" u="sng" dirty="0">
                          <a:solidFill>
                            <a:srgbClr val="0000E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 </a:t>
                      </a:r>
                      <a:r>
                        <a:rPr lang="it-IT" sz="1800" u="sng" dirty="0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Release </a:t>
                      </a:r>
                      <a:r>
                        <a:rPr lang="it-IT" sz="1800" u="sng" dirty="0" err="1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all</a:t>
                      </a:r>
                      <a:r>
                        <a:rPr lang="it-IT" sz="1800" u="sng" dirty="0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 </a:t>
                      </a:r>
                      <a:r>
                        <a:rPr lang="it-IT" sz="1800" dirty="0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 </a:t>
                      </a:r>
                      <a:r>
                        <a:rPr lang="it-IT" sz="1800" u="sng" dirty="0" err="1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Block</a:t>
                      </a:r>
                      <a:r>
                        <a:rPr lang="it-IT" sz="1800" u="sng" dirty="0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 </a:t>
                      </a:r>
                      <a:r>
                        <a:rPr lang="it-IT" sz="1800" u="sng" dirty="0" err="1">
                          <a:solidFill>
                            <a:srgbClr val="0000E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all</a:t>
                      </a: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9525" marR="9525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Further</a:t>
                      </a: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Information: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b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view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your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entire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quarantine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inbox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or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manage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your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preferences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it-IT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Click </a:t>
                      </a:r>
                      <a:r>
                        <a:rPr lang="it-IT" sz="18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here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916936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marL="9525" marR="9525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84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44007"/>
                  </a:ext>
                </a:extLst>
              </a:tr>
              <a:tr h="438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generated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this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notice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on 25-03-2021.</a:t>
                      </a:r>
                      <a:b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reply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to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this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automated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625" marR="0" marT="47625" marB="47625" anchor="ctr">
                    <a:lnL w="12700" cap="flat" cmpd="sng" algn="ctr">
                      <a:solidFill>
                        <a:srgbClr val="384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4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4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4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86466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99456" y="1272102"/>
            <a:ext cx="1000911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From: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Email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&lt;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no_reply@digitalrenter.com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&gt;</a:t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it-IT" altLang="it-IT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</a:t>
            </a: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Thursday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March 25, 2021 3:04:03 PM</a:t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To: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DIRETTORE GENERALE &lt;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direttore.generale@units.it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&gt;</a:t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it-IT" altLang="it-IT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Subject</a:t>
            </a: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Email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Service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Quarantined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Message Notification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 flipV="1">
            <a:off x="6528048" y="1484784"/>
            <a:ext cx="887760" cy="522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7608168" y="122055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MetaPlusBold"/>
              </a:rPr>
              <a:t>Potrebbe non corrispondere alla casella mittente o essere inesistente</a:t>
            </a:r>
            <a:endParaRPr lang="it-IT" sz="2400" dirty="0">
              <a:solidFill>
                <a:srgbClr val="FF0000"/>
              </a:solidFill>
              <a:latin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4100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Spear</a:t>
            </a:r>
            <a:r>
              <a:rPr lang="it-IT" dirty="0" smtClean="0"/>
              <a:t> </a:t>
            </a:r>
            <a:r>
              <a:rPr lang="it-IT" dirty="0" err="1" smtClean="0"/>
              <a:t>phishing</a:t>
            </a:r>
            <a:r>
              <a:rPr lang="it-IT" dirty="0" smtClean="0"/>
              <a:t>: sei preso di mira tu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23992" y="2305835"/>
            <a:ext cx="5325616" cy="3131045"/>
          </a:xfrm>
        </p:spPr>
        <p:txBody>
          <a:bodyPr anchor="t"/>
          <a:lstStyle/>
          <a:p>
            <a:pPr marL="0" indent="0" algn="just">
              <a:buNone/>
            </a:pPr>
            <a:r>
              <a:rPr lang="it-IT" dirty="0"/>
              <a:t>Lo </a:t>
            </a:r>
            <a:r>
              <a:rPr lang="it-IT" b="1" dirty="0" err="1"/>
              <a:t>spear</a:t>
            </a:r>
            <a:r>
              <a:rPr lang="it-IT" b="1" dirty="0"/>
              <a:t> </a:t>
            </a:r>
            <a:r>
              <a:rPr lang="it-IT" b="1" dirty="0" err="1"/>
              <a:t>phishing</a:t>
            </a:r>
            <a:r>
              <a:rPr lang="it-IT" dirty="0"/>
              <a:t> è un </a:t>
            </a:r>
            <a:r>
              <a:rPr lang="it-IT" dirty="0" err="1"/>
              <a:t>phishing</a:t>
            </a:r>
            <a:r>
              <a:rPr lang="it-IT" dirty="0"/>
              <a:t> costruito e pianificato ad hoc dopo aver raccolto informazioni sulla vittima. È indirizzato a una persona o un'organizzazione specifica. Sfrutta spesso tecniche di social </a:t>
            </a:r>
            <a:r>
              <a:rPr lang="it-IT" dirty="0" err="1"/>
              <a:t>engineering</a:t>
            </a:r>
            <a:r>
              <a:rPr lang="it-IT" dirty="0"/>
              <a:t> per colpire. </a:t>
            </a:r>
            <a:r>
              <a:rPr lang="it-IT" dirty="0" smtClean="0"/>
              <a:t>Spesso usato per estorcere denaro.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492896"/>
            <a:ext cx="463306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Spear</a:t>
            </a:r>
            <a:r>
              <a:rPr lang="it-IT" dirty="0" smtClean="0"/>
              <a:t> </a:t>
            </a:r>
            <a:r>
              <a:rPr lang="it-IT" dirty="0" err="1" smtClean="0"/>
              <a:t>phishing</a:t>
            </a:r>
            <a:r>
              <a:rPr lang="it-IT" dirty="0" smtClean="0"/>
              <a:t>: un esempio (</a:t>
            </a:r>
            <a:r>
              <a:rPr lang="it-IT" dirty="0" err="1" smtClean="0"/>
              <a:t>scam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07368" y="1412776"/>
            <a:ext cx="4128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Da: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"Prof Dr. Giovanni </a:t>
            </a:r>
            <a:r>
              <a:rPr lang="it-IT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Comelli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&lt;</a:t>
            </a:r>
            <a:r>
              <a:rPr lang="it-IT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morabitoroberto350@gmail.com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Data: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 marzo 2021 15:40:21 CET</a:t>
            </a:r>
            <a:b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anna.gregorio@ts.infn.it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latin typeface="Tahoma" panose="020B0604030504040204" pitchFamily="34" charset="0"/>
                <a:ea typeface="Times New Roman" panose="02020603050405020304" pitchFamily="18" charset="0"/>
              </a:rPr>
              <a:t>﻿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Hello are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available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Please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need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your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assistance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urgently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 Dr. Giovanni </a:t>
            </a:r>
            <a:r>
              <a:rPr lang="it-IT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Comelli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Director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Department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Physics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Piazzale Europa / AF01 Edificio F</a:t>
            </a:r>
            <a:b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Via Valerio 2 - 34127 Trieste, Italia</a:t>
            </a:r>
            <a:endParaRPr lang="it-IT" sz="1600" dirty="0"/>
          </a:p>
        </p:txBody>
      </p:sp>
      <p:pic>
        <p:nvPicPr>
          <p:cNvPr id="3074" name="Picture 2" descr="part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412776"/>
            <a:ext cx="3061408" cy="54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 bwMode="auto">
          <a:xfrm>
            <a:off x="7968208" y="2060848"/>
            <a:ext cx="187220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8639944" y="2204864"/>
            <a:ext cx="303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MetaPlusBold"/>
              </a:rPr>
              <a:t>Attenzione ai client su dispositivi mobili! Visualizzano meno informazioni</a:t>
            </a:r>
            <a:endParaRPr lang="it-IT" sz="2400" dirty="0">
              <a:solidFill>
                <a:srgbClr val="FF0000"/>
              </a:solidFill>
              <a:latin typeface="MetaPlusBold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04" y="3829978"/>
            <a:ext cx="2501280" cy="27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Phishing</a:t>
            </a:r>
            <a:r>
              <a:rPr lang="it-IT" dirty="0" smtClean="0"/>
              <a:t>: si può fare qualcosa?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684" y="1556793"/>
            <a:ext cx="7305484" cy="237626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TU:</a:t>
            </a:r>
          </a:p>
          <a:p>
            <a:r>
              <a:rPr lang="it-IT" dirty="0" smtClean="0"/>
              <a:t>Marca il messaggio come </a:t>
            </a:r>
            <a:r>
              <a:rPr lang="it-IT" dirty="0" err="1"/>
              <a:t>phishing</a:t>
            </a:r>
            <a:r>
              <a:rPr lang="it-IT" dirty="0"/>
              <a:t> o </a:t>
            </a:r>
            <a:r>
              <a:rPr lang="it-IT" dirty="0" smtClean="0"/>
              <a:t>spam. Sarà automaticamente cancellato ma avrai addestrato il filtro anti-spam a vantaggio degli altri utenti</a:t>
            </a:r>
          </a:p>
          <a:p>
            <a:r>
              <a:rPr lang="it-IT" dirty="0" smtClean="0"/>
              <a:t>Inoltra a sicurezzainformatica@units.it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916832"/>
            <a:ext cx="4107008" cy="2683966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02684" y="4470952"/>
            <a:ext cx="10833876" cy="23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etaPlus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etaPlusBold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MetaPlusBold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MetaPlusBold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etaPlusBold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it-IT" kern="0" dirty="0" smtClean="0"/>
              <a:t>Il Team Sicurezza Informatica: </a:t>
            </a:r>
          </a:p>
          <a:p>
            <a:r>
              <a:rPr lang="it-IT" kern="0" dirty="0" smtClean="0"/>
              <a:t>Segnala il link ai servizi di </a:t>
            </a:r>
            <a:r>
              <a:rPr lang="it-IT" kern="0" dirty="0" err="1" smtClean="0"/>
              <a:t>safe</a:t>
            </a:r>
            <a:r>
              <a:rPr lang="it-IT" kern="0" dirty="0" smtClean="0"/>
              <a:t> </a:t>
            </a:r>
            <a:r>
              <a:rPr lang="it-IT" kern="0" dirty="0" err="1" smtClean="0"/>
              <a:t>browsing</a:t>
            </a:r>
            <a:r>
              <a:rPr lang="it-IT" kern="0" dirty="0" smtClean="0"/>
              <a:t> di Microsoft e Google</a:t>
            </a:r>
          </a:p>
          <a:p>
            <a:r>
              <a:rPr lang="it-IT" kern="0" dirty="0" smtClean="0"/>
              <a:t>Ove possibile blocca la navigazione sul link dalla LAN di Ateneo (o via VPN)</a:t>
            </a:r>
          </a:p>
          <a:p>
            <a:r>
              <a:rPr lang="it-IT" kern="0" dirty="0" smtClean="0"/>
              <a:t>Ove possibile invia una segnalazione all'</a:t>
            </a:r>
            <a:r>
              <a:rPr lang="it-IT" kern="0" dirty="0" err="1" smtClean="0"/>
              <a:t>hoster</a:t>
            </a:r>
            <a:r>
              <a:rPr lang="it-IT" kern="0" dirty="0" smtClean="0"/>
              <a:t> della pagina truffaldina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919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47928" y="1224136"/>
            <a:ext cx="6480720" cy="5589240"/>
          </a:xfrm>
        </p:spPr>
        <p:txBody>
          <a:bodyPr anchor="t"/>
          <a:lstStyle/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Effettua </a:t>
            </a:r>
            <a:r>
              <a:rPr lang="it-IT" sz="2000" dirty="0"/>
              <a:t>costantemente gli </a:t>
            </a:r>
            <a:r>
              <a:rPr lang="it-IT" sz="2000" b="1" dirty="0">
                <a:solidFill>
                  <a:srgbClr val="FF0000"/>
                </a:solidFill>
              </a:rPr>
              <a:t>aggiornamenti</a:t>
            </a:r>
            <a:r>
              <a:rPr lang="it-IT" sz="2000" dirty="0"/>
              <a:t> di sicurezza del tuo sistema </a:t>
            </a:r>
            <a:r>
              <a:rPr lang="it-IT" sz="2000" dirty="0" smtClean="0"/>
              <a:t>operativo (e dei programmi che utilizzi)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1200" dirty="0" smtClean="0"/>
          </a:p>
          <a:p>
            <a:pPr marL="0" indent="0">
              <a:buNone/>
            </a:pPr>
            <a:r>
              <a:rPr lang="it-IT" sz="2000" dirty="0" smtClean="0"/>
              <a:t>Assicurati che gli accessi al sistema operativo e agli applicativi siano protetti da una </a:t>
            </a:r>
            <a:r>
              <a:rPr lang="it-IT" sz="2000" b="1" dirty="0" smtClean="0">
                <a:solidFill>
                  <a:srgbClr val="FF0000"/>
                </a:solidFill>
              </a:rPr>
              <a:t>password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sicura</a:t>
            </a:r>
            <a:r>
              <a:rPr lang="it-IT" sz="2000" dirty="0" smtClean="0"/>
              <a:t> e non usare mai la stessa password su siti diversi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https</a:t>
            </a:r>
            <a:r>
              <a:rPr lang="it-IT" sz="2000" dirty="0"/>
              <a:t>://haveibeenpwned.com/</a:t>
            </a:r>
            <a:endParaRPr lang="it-IT" sz="2000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321966" y="1268760"/>
            <a:ext cx="5702026" cy="55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etaPlus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etaPlusBold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MetaPlusBold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MetaPlusBold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etaPlusBold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sz="2000" kern="0" dirty="0" smtClean="0"/>
              <a:t>Utilizza i sistemi operativi per i quali </a:t>
            </a:r>
            <a:r>
              <a:rPr lang="it-IT" sz="2000" b="1" kern="0" dirty="0" smtClean="0">
                <a:solidFill>
                  <a:srgbClr val="FF0000"/>
                </a:solidFill>
              </a:rPr>
              <a:t>attualmente</a:t>
            </a:r>
            <a:r>
              <a:rPr lang="it-IT" sz="2000" kern="0" dirty="0" smtClean="0"/>
              <a:t> è garantito il supporto</a:t>
            </a:r>
          </a:p>
          <a:p>
            <a:pPr marL="0" indent="0">
              <a:buNone/>
            </a:pPr>
            <a:endParaRPr lang="it-IT" sz="2000" kern="0" dirty="0" smtClean="0"/>
          </a:p>
          <a:p>
            <a:pPr marL="0" indent="0">
              <a:buNone/>
            </a:pPr>
            <a:endParaRPr lang="it-IT" sz="2000" kern="0" dirty="0" smtClean="0"/>
          </a:p>
          <a:p>
            <a:pPr marL="0" indent="0">
              <a:buNone/>
            </a:pPr>
            <a:endParaRPr lang="it-IT" sz="2000" kern="0" dirty="0"/>
          </a:p>
          <a:p>
            <a:pPr marL="0" indent="0">
              <a:buNone/>
            </a:pPr>
            <a:endParaRPr lang="it-IT" sz="2000" kern="0" dirty="0" smtClean="0"/>
          </a:p>
          <a:p>
            <a:pPr marL="0" indent="0">
              <a:buNone/>
            </a:pPr>
            <a:endParaRPr lang="it-IT" sz="2000" kern="0" dirty="0"/>
          </a:p>
          <a:p>
            <a:pPr marL="0" indent="0">
              <a:buNone/>
            </a:pPr>
            <a:r>
              <a:rPr lang="it-IT" sz="2000" kern="0" dirty="0" smtClean="0"/>
              <a:t>Assicurati che i software di </a:t>
            </a:r>
            <a:r>
              <a:rPr lang="it-IT" sz="2000" b="1" kern="0" dirty="0" smtClean="0">
                <a:solidFill>
                  <a:srgbClr val="FF0000"/>
                </a:solidFill>
              </a:rPr>
              <a:t>protezione</a:t>
            </a:r>
            <a:r>
              <a:rPr lang="it-IT" sz="2000" kern="0" dirty="0" smtClean="0"/>
              <a:t> del tuo sistema operativo (Firewall, Antivirus, </a:t>
            </a:r>
            <a:r>
              <a:rPr lang="it-IT" sz="2000" kern="0" dirty="0" err="1" smtClean="0"/>
              <a:t>ecc</a:t>
            </a:r>
            <a:r>
              <a:rPr lang="it-IT" sz="2000" kern="0" dirty="0" smtClean="0"/>
              <a:t>) siano abilitati e costantemente aggiornati</a:t>
            </a:r>
          </a:p>
          <a:p>
            <a:endParaRPr lang="it-IT" sz="2000" kern="0" dirty="0" smtClean="0"/>
          </a:p>
          <a:p>
            <a:pPr marL="0" indent="0">
              <a:buNone/>
            </a:pPr>
            <a:endParaRPr lang="it-IT" sz="2000" kern="0" dirty="0" smtClean="0"/>
          </a:p>
          <a:p>
            <a:pPr marL="0" indent="0">
              <a:buNone/>
            </a:pPr>
            <a:endParaRPr lang="it-IT" sz="2000" kern="0" dirty="0"/>
          </a:p>
          <a:p>
            <a:pPr marL="0" indent="0">
              <a:buNone/>
            </a:pPr>
            <a:endParaRPr lang="it-IT" sz="2000" kern="0" dirty="0" smtClean="0"/>
          </a:p>
          <a:p>
            <a:pPr marL="0" indent="0">
              <a:buNone/>
            </a:pPr>
            <a:endParaRPr lang="it-IT" sz="1200" kern="0" dirty="0"/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http://antivirus.units.it/</a:t>
            </a:r>
          </a:p>
          <a:p>
            <a:pPr marL="0" indent="0">
              <a:buNone/>
            </a:pPr>
            <a:endParaRPr lang="it-IT" sz="2000" kern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rischio di attacchi informatici e le misure minime di sicurezza </a:t>
            </a:r>
            <a:r>
              <a:rPr lang="it-IT" dirty="0" smtClean="0"/>
              <a:t>(1 di 3)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36" y="1277828"/>
            <a:ext cx="2357205" cy="13828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1" y="5008604"/>
            <a:ext cx="2300955" cy="12942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38" y="3573016"/>
            <a:ext cx="2949799" cy="12195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132856"/>
            <a:ext cx="2162890" cy="1419813"/>
          </a:xfrm>
          <a:prstGeom prst="rect">
            <a:avLst/>
          </a:prstGeom>
        </p:spPr>
      </p:pic>
      <p:sp>
        <p:nvSpPr>
          <p:cNvPr id="4" name="Freccia circolare a sinistra 3"/>
          <p:cNvSpPr/>
          <p:nvPr/>
        </p:nvSpPr>
        <p:spPr bwMode="auto">
          <a:xfrm rot="3459338">
            <a:off x="3480607" y="1553580"/>
            <a:ext cx="1214732" cy="2681981"/>
          </a:xfrm>
          <a:prstGeom prst="curvedLeftArrow">
            <a:avLst>
              <a:gd name="adj1" fmla="val 25000"/>
              <a:gd name="adj2" fmla="val 50000"/>
              <a:gd name="adj3" fmla="val 31161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Freccia circolare a sinistra 10"/>
          <p:cNvSpPr/>
          <p:nvPr/>
        </p:nvSpPr>
        <p:spPr bwMode="auto">
          <a:xfrm rot="2636484">
            <a:off x="3616700" y="4445380"/>
            <a:ext cx="1214732" cy="2681981"/>
          </a:xfrm>
          <a:prstGeom prst="curvedLeftArrow">
            <a:avLst>
              <a:gd name="adj1" fmla="val 25000"/>
              <a:gd name="adj2" fmla="val 50000"/>
              <a:gd name="adj3" fmla="val 31161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Freccia circolare a sinistra 11"/>
          <p:cNvSpPr/>
          <p:nvPr/>
        </p:nvSpPr>
        <p:spPr bwMode="auto">
          <a:xfrm rot="14023017">
            <a:off x="7049099" y="3224697"/>
            <a:ext cx="893161" cy="1916203"/>
          </a:xfrm>
          <a:prstGeom prst="curvedLeftArrow">
            <a:avLst>
              <a:gd name="adj1" fmla="val 25000"/>
              <a:gd name="adj2" fmla="val 50000"/>
              <a:gd name="adj3" fmla="val 31161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Freccia circolare a sinistra 12"/>
          <p:cNvSpPr/>
          <p:nvPr/>
        </p:nvSpPr>
        <p:spPr bwMode="auto">
          <a:xfrm rot="14023017">
            <a:off x="6936043" y="775649"/>
            <a:ext cx="893161" cy="1916203"/>
          </a:xfrm>
          <a:prstGeom prst="curvedLeftArrow">
            <a:avLst>
              <a:gd name="adj1" fmla="val 25000"/>
              <a:gd name="adj2" fmla="val 50000"/>
              <a:gd name="adj3" fmla="val 31161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9073537" y="6597352"/>
            <a:ext cx="187220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9480376" y="61653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MetaPlusBold"/>
              </a:rPr>
              <a:t>Fai una prova!</a:t>
            </a:r>
            <a:endParaRPr lang="it-IT" sz="2400" dirty="0">
              <a:solidFill>
                <a:srgbClr val="FF0000"/>
              </a:solidFill>
              <a:latin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1186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standard1" id="{D462E0FA-AC2C-4746-A9A3-C66A6740FA1A}" vid="{6F2FB99D-027C-4B49-8FEF-1D70C258386B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presentazione_16_9_videowall</Template>
  <TotalTime>1972</TotalTime>
  <Words>1172</Words>
  <Application>Microsoft Office PowerPoint</Application>
  <PresentationFormat>Widescreen</PresentationFormat>
  <Paragraphs>144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MetaPlusBold</vt:lpstr>
      <vt:lpstr>Tahoma</vt:lpstr>
      <vt:lpstr>Times</vt:lpstr>
      <vt:lpstr>Times New Roman</vt:lpstr>
      <vt:lpstr>Wingdings</vt:lpstr>
      <vt:lpstr>2_Blank Presentation</vt:lpstr>
      <vt:lpstr>Il team Sicurezza Informatica di ASICT</vt:lpstr>
      <vt:lpstr>Come contattare il Team</vt:lpstr>
      <vt:lpstr>Attenzione al phishing</vt:lpstr>
      <vt:lpstr>Phishing: consigli per difendersi </vt:lpstr>
      <vt:lpstr>Phishing: un esempio</vt:lpstr>
      <vt:lpstr>Spear phishing: sei preso di mira tu</vt:lpstr>
      <vt:lpstr>Spear phishing: un esempio (scam) </vt:lpstr>
      <vt:lpstr>Phishing: si può fare qualcosa?</vt:lpstr>
      <vt:lpstr>Il rischio di attacchi informatici e le misure minime di sicurezza (1 di 3)</vt:lpstr>
      <vt:lpstr>Il rischio di attacchi informatici e le misure minime di sicurezza (2 di 3)</vt:lpstr>
      <vt:lpstr>Il rischio di attacchi informatici e le misure minime di sicurezza (3 di 3)</vt:lpstr>
      <vt:lpstr>Cos’è una violazione dei dati personali? (data breach)</vt:lpstr>
      <vt:lpstr>Procedura di Data Breach (adottata con DGR n.611/2018)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team Sicurezza Informatica di ASICT</dc:title>
  <dc:creator>GIORGETTI GIORGIO</dc:creator>
  <cp:lastModifiedBy>GIORGETTI GIORGIO</cp:lastModifiedBy>
  <cp:revision>43</cp:revision>
  <cp:lastPrinted>2013-09-09T06:11:13Z</cp:lastPrinted>
  <dcterms:created xsi:type="dcterms:W3CDTF">2021-03-26T10:22:48Z</dcterms:created>
  <dcterms:modified xsi:type="dcterms:W3CDTF">2021-03-28T21:29:12Z</dcterms:modified>
</cp:coreProperties>
</file>