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3"/>
  </p:notesMasterIdLst>
  <p:sldIdLst>
    <p:sldId id="256" r:id="rId2"/>
    <p:sldId id="290" r:id="rId3"/>
    <p:sldId id="257" r:id="rId4"/>
    <p:sldId id="313" r:id="rId5"/>
    <p:sldId id="318" r:id="rId6"/>
    <p:sldId id="319" r:id="rId7"/>
    <p:sldId id="260" r:id="rId8"/>
    <p:sldId id="312"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0" r:id="rId28"/>
    <p:sldId id="282" r:id="rId29"/>
    <p:sldId id="283" r:id="rId30"/>
    <p:sldId id="284" r:id="rId31"/>
    <p:sldId id="286" r:id="rId32"/>
    <p:sldId id="287" r:id="rId33"/>
    <p:sldId id="291" r:id="rId34"/>
    <p:sldId id="292" r:id="rId35"/>
    <p:sldId id="295" r:id="rId36"/>
    <p:sldId id="294" r:id="rId37"/>
    <p:sldId id="302" r:id="rId38"/>
    <p:sldId id="293" r:id="rId39"/>
    <p:sldId id="309" r:id="rId40"/>
    <p:sldId id="314" r:id="rId41"/>
    <p:sldId id="310" r:id="rId42"/>
    <p:sldId id="298" r:id="rId43"/>
    <p:sldId id="311" r:id="rId44"/>
    <p:sldId id="299" r:id="rId45"/>
    <p:sldId id="300" r:id="rId46"/>
    <p:sldId id="306" r:id="rId47"/>
    <p:sldId id="307" r:id="rId48"/>
    <p:sldId id="296" r:id="rId49"/>
    <p:sldId id="305" r:id="rId50"/>
    <p:sldId id="308" r:id="rId51"/>
    <p:sldId id="301" r:id="rId52"/>
  </p:sldIdLst>
  <p:sldSz cx="9144000" cy="6858000" type="screen4x3"/>
  <p:notesSz cx="6797675" cy="9926638"/>
  <p:defaultTextStyle>
    <a:defPPr>
      <a:defRPr lang="it-IT"/>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8ACE28"/>
    <a:srgbClr val="00C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2405" autoAdjust="0"/>
  </p:normalViewPr>
  <p:slideViewPr>
    <p:cSldViewPr snapToGrid="0" snapToObjects="1">
      <p:cViewPr varScale="1">
        <p:scale>
          <a:sx n="46" d="100"/>
          <a:sy n="46" d="100"/>
        </p:scale>
        <p:origin x="-121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1BE746D-B355-4722-83CF-5B2CA17E3D8C}" type="datetimeFigureOut">
              <a:rPr lang="it-IT" smtClean="0"/>
              <a:t>14/05/2012</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D3B76D4-1E95-4E77-B780-F2F0ED458803}" type="slidenum">
              <a:rPr lang="it-IT" smtClean="0"/>
              <a:t>‹N›</a:t>
            </a:fld>
            <a:endParaRPr lang="it-IT"/>
          </a:p>
        </p:txBody>
      </p:sp>
    </p:spTree>
    <p:extLst>
      <p:ext uri="{BB962C8B-B14F-4D97-AF65-F5344CB8AC3E}">
        <p14:creationId xmlns:p14="http://schemas.microsoft.com/office/powerpoint/2010/main" val="164955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ajrccm.atsjournals.org/content/164/10/1860.ful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D3B76D4-1E95-4E77-B780-F2F0ED458803}" type="slidenum">
              <a:rPr lang="it-IT" smtClean="0"/>
              <a:t>9</a:t>
            </a:fld>
            <a:endParaRPr lang="it-IT"/>
          </a:p>
        </p:txBody>
      </p:sp>
    </p:spTree>
    <p:extLst>
      <p:ext uri="{BB962C8B-B14F-4D97-AF65-F5344CB8AC3E}">
        <p14:creationId xmlns:p14="http://schemas.microsoft.com/office/powerpoint/2010/main" val="1148914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DALY- </a:t>
            </a:r>
            <a:r>
              <a:rPr lang="it-IT" sz="1200" b="0" i="0" u="none" strike="noStrike" kern="1200" baseline="0" dirty="0" err="1" smtClean="0">
                <a:solidFill>
                  <a:schemeClr val="tx1"/>
                </a:solidFill>
                <a:latin typeface="+mn-lt"/>
                <a:ea typeface="+mn-ea"/>
                <a:cs typeface="+mn-cs"/>
              </a:rPr>
              <a:t>disability-adjusted</a:t>
            </a:r>
            <a:r>
              <a:rPr lang="it-IT" sz="1200" b="0" i="0" u="none" strike="noStrike" kern="1200" baseline="0" dirty="0" smtClean="0">
                <a:solidFill>
                  <a:schemeClr val="tx1"/>
                </a:solidFill>
                <a:latin typeface="+mn-lt"/>
                <a:ea typeface="+mn-ea"/>
                <a:cs typeface="+mn-cs"/>
              </a:rPr>
              <a:t> life </a:t>
            </a:r>
            <a:r>
              <a:rPr lang="it-IT" sz="1200" b="0" i="0" u="none" strike="noStrike" kern="1200" baseline="0" dirty="0" err="1" smtClean="0">
                <a:solidFill>
                  <a:schemeClr val="tx1"/>
                </a:solidFill>
                <a:latin typeface="+mn-lt"/>
                <a:ea typeface="+mn-ea"/>
                <a:cs typeface="+mn-cs"/>
              </a:rPr>
              <a:t>year</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Urban air </a:t>
            </a:r>
            <a:r>
              <a:rPr lang="it-IT" sz="1200" b="0" i="0" u="none" strike="noStrike" kern="1200" baseline="0" dirty="0" err="1" smtClean="0">
                <a:solidFill>
                  <a:schemeClr val="tx1"/>
                </a:solidFill>
                <a:latin typeface="+mn-lt"/>
                <a:ea typeface="+mn-ea"/>
                <a:cs typeface="+mn-cs"/>
              </a:rPr>
              <a:t>pollution</a:t>
            </a:r>
            <a:r>
              <a:rPr lang="it-IT" sz="1200" b="0" i="0" u="none" strike="noStrike" kern="1200" baseline="0" dirty="0" smtClean="0">
                <a:solidFill>
                  <a:schemeClr val="tx1"/>
                </a:solidFill>
                <a:latin typeface="+mn-lt"/>
                <a:ea typeface="+mn-ea"/>
                <a:cs typeface="+mn-cs"/>
              </a:rPr>
              <a:t>  - 2-3%</a:t>
            </a:r>
            <a:endParaRPr lang="it-IT" dirty="0"/>
          </a:p>
        </p:txBody>
      </p:sp>
      <p:sp>
        <p:nvSpPr>
          <p:cNvPr id="4" name="Segnaposto numero diapositiva 3"/>
          <p:cNvSpPr>
            <a:spLocks noGrp="1"/>
          </p:cNvSpPr>
          <p:nvPr>
            <p:ph type="sldNum" sz="quarter" idx="10"/>
          </p:nvPr>
        </p:nvSpPr>
        <p:spPr/>
        <p:txBody>
          <a:bodyPr/>
          <a:lstStyle/>
          <a:p>
            <a:fld id="{8027DE4F-6D76-41FD-830A-7431E8711542}" type="slidenum">
              <a:rPr lang="it-IT" smtClean="0"/>
              <a:t>24</a:t>
            </a:fld>
            <a:endParaRPr lang="it-IT"/>
          </a:p>
        </p:txBody>
      </p:sp>
    </p:spTree>
    <p:extLst>
      <p:ext uri="{BB962C8B-B14F-4D97-AF65-F5344CB8AC3E}">
        <p14:creationId xmlns:p14="http://schemas.microsoft.com/office/powerpoint/2010/main" val="2485753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214474-3307-430D-A9C7-604D3B1459A2}" type="slidenum">
              <a:rPr lang="it-IT"/>
              <a:pPr/>
              <a:t>26</a:t>
            </a:fld>
            <a:endParaRPr lang="it-IT"/>
          </a:p>
        </p:txBody>
      </p:sp>
      <p:sp>
        <p:nvSpPr>
          <p:cNvPr id="17410" name="Rectangle 2"/>
          <p:cNvSpPr>
            <a:spLocks noGrp="1" noRot="1" noChangeAspect="1" noChangeArrowheads="1" noTextEdit="1"/>
          </p:cNvSpPr>
          <p:nvPr>
            <p:ph type="sldImg"/>
          </p:nvPr>
        </p:nvSpPr>
        <p:spPr>
          <a:ln/>
        </p:spPr>
      </p:sp>
      <p:sp>
        <p:nvSpPr>
          <p:cNvPr id="17412" name="Rectangle 4"/>
          <p:cNvSpPr>
            <a:spLocks noGrp="1" noChangeArrowheads="1"/>
          </p:cNvSpPr>
          <p:nvPr>
            <p:ph type="body" idx="1"/>
          </p:nvPr>
        </p:nvSpPr>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6292A-2030-47D7-9159-BD70573A2DA5}" type="slidenum">
              <a:rPr lang="it-IT"/>
              <a:pPr/>
              <a:t>27</a:t>
            </a:fld>
            <a:endParaRPr lang="it-IT"/>
          </a:p>
        </p:txBody>
      </p:sp>
      <p:sp>
        <p:nvSpPr>
          <p:cNvPr id="27650" name="Rectangle 2"/>
          <p:cNvSpPr>
            <a:spLocks noGrp="1" noRot="1" noChangeAspect="1" noChangeArrowheads="1" noTextEdit="1"/>
          </p:cNvSpPr>
          <p:nvPr>
            <p:ph type="sldImg"/>
          </p:nvPr>
        </p:nvSpPr>
        <p:spPr>
          <a:ln/>
        </p:spPr>
      </p:sp>
      <p:sp>
        <p:nvSpPr>
          <p:cNvPr id="27652" name="Rectangle 4"/>
          <p:cNvSpPr>
            <a:spLocks noGrp="1" noChangeArrowheads="1"/>
          </p:cNvSpPr>
          <p:nvPr>
            <p:ph type="body"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44C7DC-6523-4E8F-AD54-F6FDC2F56755}" type="slidenum">
              <a:rPr lang="it-IT"/>
              <a:pPr/>
              <a:t>28</a:t>
            </a:fld>
            <a:endParaRPr lang="it-IT"/>
          </a:p>
        </p:txBody>
      </p:sp>
      <p:sp>
        <p:nvSpPr>
          <p:cNvPr id="61442" name="Rectangle 2"/>
          <p:cNvSpPr>
            <a:spLocks noGrp="1" noRot="1" noChangeAspect="1" noChangeArrowheads="1" noTextEdit="1"/>
          </p:cNvSpPr>
          <p:nvPr>
            <p:ph type="sldImg"/>
          </p:nvPr>
        </p:nvSpPr>
        <p:spPr>
          <a:ln/>
        </p:spPr>
      </p:sp>
      <p:sp>
        <p:nvSpPr>
          <p:cNvPr id="61444" name="Rectangle 4"/>
          <p:cNvSpPr>
            <a:spLocks noGrp="1" noChangeArrowheads="1"/>
          </p:cNvSpPr>
          <p:nvPr>
            <p:ph type="body"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79945B-EBB5-4BE5-A3B9-E99DAB7730D3}" type="slidenum">
              <a:rPr lang="it-IT"/>
              <a:pPr/>
              <a:t>29</a:t>
            </a:fld>
            <a:endParaRPr lang="it-IT"/>
          </a:p>
        </p:txBody>
      </p:sp>
      <p:sp>
        <p:nvSpPr>
          <p:cNvPr id="63490" name="Rectangle 2"/>
          <p:cNvSpPr>
            <a:spLocks noGrp="1" noRot="1" noChangeAspect="1" noChangeArrowheads="1" noTextEdit="1"/>
          </p:cNvSpPr>
          <p:nvPr>
            <p:ph type="sldImg"/>
          </p:nvPr>
        </p:nvSpPr>
        <p:spPr>
          <a:ln/>
        </p:spPr>
      </p:sp>
      <p:sp>
        <p:nvSpPr>
          <p:cNvPr id="63492" name="Rectangle 4"/>
          <p:cNvSpPr>
            <a:spLocks noGrp="1" noChangeArrowheads="1"/>
          </p:cNvSpPr>
          <p:nvPr>
            <p:ph type="body" idx="1"/>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7827E3-9726-4C5C-BE8F-77FDD1AABFE9}" type="slidenum">
              <a:rPr lang="it-IT"/>
              <a:pPr/>
              <a:t>30</a:t>
            </a:fld>
            <a:endParaRPr lang="it-IT"/>
          </a:p>
        </p:txBody>
      </p:sp>
      <p:sp>
        <p:nvSpPr>
          <p:cNvPr id="120834" name="Rectangle 2"/>
          <p:cNvSpPr>
            <a:spLocks noGrp="1" noRot="1" noChangeAspect="1" noChangeArrowheads="1" noTextEdit="1"/>
          </p:cNvSpPr>
          <p:nvPr>
            <p:ph type="sldImg"/>
          </p:nvPr>
        </p:nvSpPr>
        <p:spPr>
          <a:ln/>
        </p:spPr>
      </p:sp>
      <p:sp>
        <p:nvSpPr>
          <p:cNvPr id="120836" name="Rectangle 4"/>
          <p:cNvSpPr>
            <a:spLocks noGrp="1" noChangeArrowheads="1"/>
          </p:cNvSpPr>
          <p:nvPr>
            <p:ph type="body" idx="1"/>
          </p:nvPr>
        </p:nvSpPr>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Valutazione di impatto sanitario (VIS) condotta su Roma dal Dipartimento di epidemiologia della Regione Lazio (</a:t>
            </a:r>
            <a:r>
              <a:rPr lang="it-IT" sz="1200" kern="1200" dirty="0" err="1" smtClean="0">
                <a:solidFill>
                  <a:schemeClr val="tx1"/>
                </a:solidFill>
                <a:effectLst/>
                <a:latin typeface="+mn-lt"/>
                <a:ea typeface="+mn-ea"/>
                <a:cs typeface="+mn-cs"/>
              </a:rPr>
              <a:t>Forastiere</a:t>
            </a:r>
            <a:r>
              <a:rPr lang="it-IT" sz="1200" kern="1200" dirty="0" smtClean="0">
                <a:solidFill>
                  <a:schemeClr val="tx1"/>
                </a:solidFill>
                <a:effectLst/>
                <a:latin typeface="+mn-lt"/>
                <a:ea typeface="+mn-ea"/>
                <a:cs typeface="+mn-cs"/>
              </a:rPr>
              <a:t> et al.)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Per calcolare l'impatto economico dell'inquinamento (peraltro sottostimato, perché riferito solo ai danni sanitari), i ricercatori hanno preso come riferimento il “valore” della vita (media su tutte le età) stabilita per consenso fra gli economisti sanitari europei con il metodo della “</a:t>
            </a:r>
            <a:r>
              <a:rPr lang="it-IT" sz="1200" kern="1200" dirty="0" err="1" smtClean="0">
                <a:solidFill>
                  <a:schemeClr val="tx1"/>
                </a:solidFill>
                <a:effectLst/>
                <a:latin typeface="+mn-lt"/>
                <a:ea typeface="+mn-ea"/>
                <a:cs typeface="+mn-cs"/>
              </a:rPr>
              <a:t>willingness</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pay</a:t>
            </a:r>
            <a:r>
              <a:rPr lang="it-IT" sz="1200" kern="1200" dirty="0" smtClean="0">
                <a:solidFill>
                  <a:schemeClr val="tx1"/>
                </a:solidFill>
                <a:effectLst/>
                <a:latin typeface="+mn-lt"/>
                <a:ea typeface="+mn-ea"/>
                <a:cs typeface="+mn-cs"/>
              </a:rPr>
              <a:t>”: 1.600.000 euro a testa, che moltiplicato per le stime </a:t>
            </a:r>
            <a:r>
              <a:rPr lang="it-IT" sz="1200" kern="1200" dirty="0" err="1" smtClean="0">
                <a:solidFill>
                  <a:schemeClr val="tx1"/>
                </a:solidFill>
                <a:effectLst/>
                <a:latin typeface="+mn-lt"/>
                <a:ea typeface="+mn-ea"/>
                <a:cs typeface="+mn-cs"/>
              </a:rPr>
              <a:t>epidemiologihe</a:t>
            </a:r>
            <a:r>
              <a:rPr lang="it-IT" sz="1200" kern="1200" dirty="0" smtClean="0">
                <a:solidFill>
                  <a:schemeClr val="tx1"/>
                </a:solidFill>
                <a:effectLst/>
                <a:latin typeface="+mn-lt"/>
                <a:ea typeface="+mn-ea"/>
                <a:cs typeface="+mn-cs"/>
              </a:rPr>
              <a:t> dà appunto i 30 miliardi di euro che le 25 città esaminate potrebbero risparmiare. </a:t>
            </a:r>
          </a:p>
          <a:p>
            <a:endParaRPr lang="it-IT" dirty="0"/>
          </a:p>
        </p:txBody>
      </p:sp>
      <p:sp>
        <p:nvSpPr>
          <p:cNvPr id="4" name="Segnaposto numero diapositiva 3"/>
          <p:cNvSpPr>
            <a:spLocks noGrp="1"/>
          </p:cNvSpPr>
          <p:nvPr>
            <p:ph type="sldNum" sz="quarter" idx="10"/>
          </p:nvPr>
        </p:nvSpPr>
        <p:spPr/>
        <p:txBody>
          <a:bodyPr/>
          <a:lstStyle/>
          <a:p>
            <a:fld id="{8D3B76D4-1E95-4E77-B780-F2F0ED458803}" type="slidenum">
              <a:rPr lang="it-IT" smtClean="0"/>
              <a:t>36</a:t>
            </a:fld>
            <a:endParaRPr lang="it-IT"/>
          </a:p>
        </p:txBody>
      </p:sp>
    </p:spTree>
    <p:extLst>
      <p:ext uri="{BB962C8B-B14F-4D97-AF65-F5344CB8AC3E}">
        <p14:creationId xmlns:p14="http://schemas.microsoft.com/office/powerpoint/2010/main" val="2415947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D3B76D4-1E95-4E77-B780-F2F0ED458803}" type="slidenum">
              <a:rPr lang="it-IT" smtClean="0"/>
              <a:t>45</a:t>
            </a:fld>
            <a:endParaRPr lang="it-IT"/>
          </a:p>
        </p:txBody>
      </p:sp>
    </p:spTree>
    <p:extLst>
      <p:ext uri="{BB962C8B-B14F-4D97-AF65-F5344CB8AC3E}">
        <p14:creationId xmlns:p14="http://schemas.microsoft.com/office/powerpoint/2010/main" val="3243700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D3B76D4-1E95-4E77-B780-F2F0ED458803}" type="slidenum">
              <a:rPr lang="it-IT" smtClean="0"/>
              <a:t>47</a:t>
            </a:fld>
            <a:endParaRPr lang="it-IT"/>
          </a:p>
        </p:txBody>
      </p:sp>
    </p:spTree>
    <p:extLst>
      <p:ext uri="{BB962C8B-B14F-4D97-AF65-F5344CB8AC3E}">
        <p14:creationId xmlns:p14="http://schemas.microsoft.com/office/powerpoint/2010/main" val="74578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Essi vanno dalla comparsa di sintomi respiratori nei bambini, interessanti per lo</a:t>
            </a:r>
          </a:p>
          <a:p>
            <a:r>
              <a:rPr lang="it-IT" sz="1200" b="0" i="0" u="none" strike="noStrike" kern="1200" baseline="0" dirty="0" smtClean="0">
                <a:solidFill>
                  <a:schemeClr val="tx1"/>
                </a:solidFill>
                <a:latin typeface="+mn-lt"/>
                <a:ea typeface="+mn-ea"/>
                <a:cs typeface="+mn-cs"/>
              </a:rPr>
              <a:t>più le prime vie aeree (</a:t>
            </a:r>
            <a:r>
              <a:rPr lang="it-IT" sz="1200" b="0" i="0" u="none" strike="noStrike" kern="1200" baseline="0" dirty="0" err="1" smtClean="0">
                <a:solidFill>
                  <a:schemeClr val="tx1"/>
                </a:solidFill>
                <a:latin typeface="+mn-lt"/>
                <a:ea typeface="+mn-ea"/>
                <a:cs typeface="+mn-cs"/>
              </a:rPr>
              <a:t>rino</a:t>
            </a:r>
            <a:r>
              <a:rPr lang="it-IT" sz="1200" b="0" i="0" u="none" strike="noStrike" kern="1200" baseline="0" dirty="0" smtClean="0">
                <a:solidFill>
                  <a:schemeClr val="tx1"/>
                </a:solidFill>
                <a:latin typeface="+mn-lt"/>
                <a:ea typeface="+mn-ea"/>
                <a:cs typeface="+mn-cs"/>
              </a:rPr>
              <a:t> e </a:t>
            </a:r>
            <a:r>
              <a:rPr lang="it-IT" sz="1200" b="0" i="0" u="none" strike="noStrike" kern="1200" baseline="0" dirty="0" err="1" smtClean="0">
                <a:solidFill>
                  <a:schemeClr val="tx1"/>
                </a:solidFill>
                <a:latin typeface="+mn-lt"/>
                <a:ea typeface="+mn-ea"/>
                <a:cs typeface="+mn-cs"/>
              </a:rPr>
              <a:t>laringo</a:t>
            </a:r>
            <a:r>
              <a:rPr lang="it-IT" sz="1200" b="0" i="0" u="none" strike="noStrike" kern="1200" baseline="0" dirty="0" smtClean="0">
                <a:solidFill>
                  <a:schemeClr val="tx1"/>
                </a:solidFill>
                <a:latin typeface="+mn-lt"/>
                <a:ea typeface="+mn-ea"/>
                <a:cs typeface="+mn-cs"/>
              </a:rPr>
              <a:t>-tracheiti) all’aggravamento di quadri patologici</a:t>
            </a:r>
          </a:p>
          <a:p>
            <a:r>
              <a:rPr lang="it-IT" sz="1200" b="0" i="0" u="none" strike="noStrike" kern="1200" baseline="0" dirty="0" smtClean="0">
                <a:solidFill>
                  <a:schemeClr val="tx1"/>
                </a:solidFill>
                <a:latin typeface="+mn-lt"/>
                <a:ea typeface="+mn-ea"/>
                <a:cs typeface="+mn-cs"/>
              </a:rPr>
              <a:t>già in atto con incremento dei ricoveri ospedalieri; per interessare, infine, episodi</a:t>
            </a:r>
          </a:p>
          <a:p>
            <a:r>
              <a:rPr lang="it-IT" sz="1200" b="0" i="0" u="none" strike="noStrike" kern="1200" baseline="0" dirty="0" smtClean="0">
                <a:solidFill>
                  <a:schemeClr val="tx1"/>
                </a:solidFill>
                <a:latin typeface="+mn-lt"/>
                <a:ea typeface="+mn-ea"/>
                <a:cs typeface="+mn-cs"/>
              </a:rPr>
              <a:t>di mortalità prematura.</a:t>
            </a:r>
            <a:endParaRPr lang="it-IT" dirty="0"/>
          </a:p>
        </p:txBody>
      </p:sp>
      <p:sp>
        <p:nvSpPr>
          <p:cNvPr id="4" name="Segnaposto numero diapositiva 3"/>
          <p:cNvSpPr>
            <a:spLocks noGrp="1"/>
          </p:cNvSpPr>
          <p:nvPr>
            <p:ph type="sldNum" sz="quarter" idx="10"/>
          </p:nvPr>
        </p:nvSpPr>
        <p:spPr/>
        <p:txBody>
          <a:bodyPr/>
          <a:lstStyle/>
          <a:p>
            <a:fld id="{8027DE4F-6D76-41FD-830A-7431E8711542}" type="slidenum">
              <a:rPr lang="it-IT" smtClean="0"/>
              <a:t>10</a:t>
            </a:fld>
            <a:endParaRPr lang="it-IT"/>
          </a:p>
        </p:txBody>
      </p:sp>
    </p:spTree>
    <p:extLst>
      <p:ext uri="{BB962C8B-B14F-4D97-AF65-F5344CB8AC3E}">
        <p14:creationId xmlns:p14="http://schemas.microsoft.com/office/powerpoint/2010/main" val="4065639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Studies on air pollution costs cover in general the following impact categories:</a:t>
            </a: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Health costs</a:t>
            </a:r>
            <a:r>
              <a:rPr lang="en-US" sz="1200" b="0" i="0" u="none" strike="noStrike" kern="1200" baseline="0" dirty="0" smtClean="0">
                <a:solidFill>
                  <a:schemeClr val="tx1"/>
                </a:solidFill>
                <a:latin typeface="+mn-lt"/>
                <a:ea typeface="+mn-ea"/>
                <a:cs typeface="+mn-cs"/>
              </a:rPr>
              <a:t>: Impacts on human health due to the aspiration of fine particles</a:t>
            </a:r>
          </a:p>
          <a:p>
            <a:r>
              <a:rPr lang="en-US" sz="1200" b="0" i="0" u="none" strike="noStrike" kern="1200" baseline="0" dirty="0" smtClean="0">
                <a:solidFill>
                  <a:schemeClr val="tx1"/>
                </a:solidFill>
                <a:latin typeface="+mn-lt"/>
                <a:ea typeface="+mn-ea"/>
                <a:cs typeface="+mn-cs"/>
              </a:rPr>
              <a:t>(PM2.5/PM10, other air pollutants). Exhaust emission particles are hereby</a:t>
            </a:r>
          </a:p>
          <a:p>
            <a:r>
              <a:rPr lang="en-US" sz="1200" b="0" i="0" u="none" strike="noStrike" kern="1200" baseline="0" dirty="0" smtClean="0">
                <a:solidFill>
                  <a:schemeClr val="tx1"/>
                </a:solidFill>
                <a:latin typeface="+mn-lt"/>
                <a:ea typeface="+mn-ea"/>
                <a:cs typeface="+mn-cs"/>
              </a:rPr>
              <a:t>considered as the most important pollutant. In addition Ozone (O3) has</a:t>
            </a:r>
          </a:p>
          <a:p>
            <a:r>
              <a:rPr lang="it-IT" sz="1200" b="0" i="0" u="none" strike="noStrike" kern="1200" baseline="0" dirty="0" err="1" smtClean="0">
                <a:solidFill>
                  <a:schemeClr val="tx1"/>
                </a:solidFill>
                <a:latin typeface="+mn-lt"/>
                <a:ea typeface="+mn-ea"/>
                <a:cs typeface="+mn-cs"/>
              </a:rPr>
              <a:t>impacts</a:t>
            </a:r>
            <a:r>
              <a:rPr lang="it-IT" sz="1200" b="0" i="0" u="none" strike="noStrike" kern="1200" baseline="0" dirty="0" smtClean="0">
                <a:solidFill>
                  <a:schemeClr val="tx1"/>
                </a:solidFill>
                <a:latin typeface="+mn-lt"/>
                <a:ea typeface="+mn-ea"/>
                <a:cs typeface="+mn-cs"/>
              </a:rPr>
              <a:t> on human </a:t>
            </a:r>
            <a:r>
              <a:rPr lang="it-IT" sz="1200" b="0" i="0" u="none" strike="noStrike" kern="1200" baseline="0" dirty="0" err="1" smtClean="0">
                <a:solidFill>
                  <a:schemeClr val="tx1"/>
                </a:solidFill>
                <a:latin typeface="+mn-lt"/>
                <a:ea typeface="+mn-ea"/>
                <a:cs typeface="+mn-cs"/>
              </a:rPr>
              <a:t>health</a:t>
            </a:r>
            <a:r>
              <a:rPr lang="it-IT"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Building and material damages</a:t>
            </a:r>
            <a:r>
              <a:rPr lang="en-US" sz="1200" b="0" i="0" u="none" strike="noStrike" kern="1200" baseline="0" dirty="0" smtClean="0">
                <a:solidFill>
                  <a:schemeClr val="tx1"/>
                </a:solidFill>
                <a:latin typeface="+mn-lt"/>
                <a:ea typeface="+mn-ea"/>
                <a:cs typeface="+mn-cs"/>
              </a:rPr>
              <a:t>: Impacts on buildings and materials from air</a:t>
            </a:r>
          </a:p>
          <a:p>
            <a:r>
              <a:rPr lang="en-US" sz="1200" b="0" i="0" u="none" strike="noStrike" kern="1200" baseline="0" dirty="0" smtClean="0">
                <a:solidFill>
                  <a:schemeClr val="tx1"/>
                </a:solidFill>
                <a:latin typeface="+mn-lt"/>
                <a:ea typeface="+mn-ea"/>
                <a:cs typeface="+mn-cs"/>
              </a:rPr>
              <a:t>pollutants. Mainly two effects are of importance: soiling of building</a:t>
            </a:r>
          </a:p>
          <a:p>
            <a:r>
              <a:rPr lang="en-US" sz="1200" b="0" i="0" u="none" strike="noStrike" kern="1200" baseline="0" dirty="0" smtClean="0">
                <a:solidFill>
                  <a:schemeClr val="tx1"/>
                </a:solidFill>
                <a:latin typeface="+mn-lt"/>
                <a:ea typeface="+mn-ea"/>
                <a:cs typeface="+mn-cs"/>
              </a:rPr>
              <a:t>surfaces/facades mainly through particles and dust. The second, more</a:t>
            </a:r>
          </a:p>
          <a:p>
            <a:r>
              <a:rPr lang="en-US" sz="1200" b="0" i="0" u="none" strike="noStrike" kern="1200" baseline="0" dirty="0" smtClean="0">
                <a:solidFill>
                  <a:schemeClr val="tx1"/>
                </a:solidFill>
                <a:latin typeface="+mn-lt"/>
                <a:ea typeface="+mn-ea"/>
                <a:cs typeface="+mn-cs"/>
              </a:rPr>
              <a:t>important impact on facades and materials is the degradation through</a:t>
            </a:r>
          </a:p>
          <a:p>
            <a:r>
              <a:rPr lang="en-US" sz="1200" b="0" i="0" u="none" strike="noStrike" kern="1200" baseline="0" dirty="0" smtClean="0">
                <a:solidFill>
                  <a:schemeClr val="tx1"/>
                </a:solidFill>
                <a:latin typeface="+mn-lt"/>
                <a:ea typeface="+mn-ea"/>
                <a:cs typeface="+mn-cs"/>
              </a:rPr>
              <a:t>corrosive processes due to acid air pollutants like </a:t>
            </a:r>
            <a:r>
              <a:rPr lang="en-US" sz="1200" b="0" i="0" u="none" strike="noStrike" kern="1200" baseline="0" dirty="0" err="1" smtClean="0">
                <a:solidFill>
                  <a:schemeClr val="tx1"/>
                </a:solidFill>
                <a:latin typeface="+mn-lt"/>
                <a:ea typeface="+mn-ea"/>
                <a:cs typeface="+mn-cs"/>
              </a:rPr>
              <a:t>NOx</a:t>
            </a:r>
            <a:r>
              <a:rPr lang="en-US" sz="1200" b="0" i="0" u="none" strike="noStrike" kern="1200" baseline="0" dirty="0" smtClean="0">
                <a:solidFill>
                  <a:schemeClr val="tx1"/>
                </a:solidFill>
                <a:latin typeface="+mn-lt"/>
                <a:ea typeface="+mn-ea"/>
                <a:cs typeface="+mn-cs"/>
              </a:rPr>
              <a:t> and SO2.</a:t>
            </a: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Crop losses in agriculture and impacts on the biosphere</a:t>
            </a:r>
            <a:r>
              <a:rPr lang="en-US" sz="1200" b="0" i="0" u="none" strike="noStrike" kern="1200" baseline="0" dirty="0" smtClean="0">
                <a:solidFill>
                  <a:schemeClr val="tx1"/>
                </a:solidFill>
                <a:latin typeface="+mn-lt"/>
                <a:ea typeface="+mn-ea"/>
                <a:cs typeface="+mn-cs"/>
              </a:rPr>
              <a:t>: crops as well as</a:t>
            </a:r>
          </a:p>
          <a:p>
            <a:r>
              <a:rPr lang="en-US" sz="1200" b="0" i="0" u="none" strike="noStrike" kern="1200" baseline="0" dirty="0" smtClean="0">
                <a:solidFill>
                  <a:schemeClr val="tx1"/>
                </a:solidFill>
                <a:latin typeface="+mn-lt"/>
                <a:ea typeface="+mn-ea"/>
                <a:cs typeface="+mn-cs"/>
              </a:rPr>
              <a:t>forests and other ecosystems are damaged by acid deposition, ozone</a:t>
            </a:r>
          </a:p>
          <a:p>
            <a:r>
              <a:rPr lang="it-IT" sz="1200" b="0" i="0" u="none" strike="noStrike" kern="1200" baseline="0" dirty="0" err="1" smtClean="0">
                <a:solidFill>
                  <a:schemeClr val="tx1"/>
                </a:solidFill>
                <a:latin typeface="+mn-lt"/>
                <a:ea typeface="+mn-ea"/>
                <a:cs typeface="+mn-cs"/>
              </a:rPr>
              <a:t>exposition</a:t>
            </a:r>
            <a:r>
              <a:rPr lang="it-IT" sz="1200" b="0" i="0" u="none" strike="noStrike" kern="1200" baseline="0" dirty="0" smtClean="0">
                <a:solidFill>
                  <a:schemeClr val="tx1"/>
                </a:solidFill>
                <a:latin typeface="+mn-lt"/>
                <a:ea typeface="+mn-ea"/>
                <a:cs typeface="+mn-cs"/>
              </a:rPr>
              <a:t> and SO2.</a:t>
            </a: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Impacts on biodiversity and ecosystems (soil and water/groundwater)</a:t>
            </a:r>
            <a:r>
              <a:rPr lang="en-US" sz="1200" b="0" i="0" u="none" strike="noStrike" kern="1200" baseline="0" dirty="0" smtClean="0">
                <a:solidFill>
                  <a:schemeClr val="tx1"/>
                </a:solidFill>
                <a:latin typeface="+mn-lt"/>
                <a:ea typeface="+mn-ea"/>
                <a:cs typeface="+mn-cs"/>
              </a:rPr>
              <a:t>: the</a:t>
            </a:r>
          </a:p>
          <a:p>
            <a:r>
              <a:rPr lang="en-US" sz="1200" b="0" i="0" u="none" strike="noStrike" kern="1200" baseline="0" dirty="0" smtClean="0">
                <a:solidFill>
                  <a:schemeClr val="tx1"/>
                </a:solidFill>
                <a:latin typeface="+mn-lt"/>
                <a:ea typeface="+mn-ea"/>
                <a:cs typeface="+mn-cs"/>
              </a:rPr>
              <a:t>impacts on soil and groundwater are mainly caused by eutrophication and</a:t>
            </a:r>
          </a:p>
          <a:p>
            <a:r>
              <a:rPr lang="en-US" sz="1200" b="0" i="0" u="none" strike="noStrike" kern="1200" baseline="0" dirty="0" smtClean="0">
                <a:solidFill>
                  <a:schemeClr val="tx1"/>
                </a:solidFill>
                <a:latin typeface="+mn-lt"/>
                <a:ea typeface="+mn-ea"/>
                <a:cs typeface="+mn-cs"/>
              </a:rPr>
              <a:t>acidification due to the deposition of nitrogen oxides as well as contamination</a:t>
            </a:r>
          </a:p>
          <a:p>
            <a:r>
              <a:rPr lang="en-US" sz="1200" b="0" i="0" u="none" strike="noStrike" kern="1200" baseline="0" dirty="0" smtClean="0">
                <a:solidFill>
                  <a:schemeClr val="tx1"/>
                </a:solidFill>
                <a:latin typeface="+mn-lt"/>
                <a:ea typeface="+mn-ea"/>
                <a:cs typeface="+mn-cs"/>
              </a:rPr>
              <a:t>with heavy metals (from tire wear and tear).</a:t>
            </a:r>
            <a:endParaRPr lang="it-IT" dirty="0"/>
          </a:p>
        </p:txBody>
      </p:sp>
      <p:sp>
        <p:nvSpPr>
          <p:cNvPr id="4" name="Segnaposto numero diapositiva 3"/>
          <p:cNvSpPr>
            <a:spLocks noGrp="1"/>
          </p:cNvSpPr>
          <p:nvPr>
            <p:ph type="sldNum" sz="quarter" idx="10"/>
          </p:nvPr>
        </p:nvSpPr>
        <p:spPr/>
        <p:txBody>
          <a:bodyPr/>
          <a:lstStyle/>
          <a:p>
            <a:fld id="{8027DE4F-6D76-41FD-830A-7431E8711542}" type="slidenum">
              <a:rPr lang="it-IT" smtClean="0"/>
              <a:t>11</a:t>
            </a:fld>
            <a:endParaRPr lang="it-IT"/>
          </a:p>
        </p:txBody>
      </p:sp>
    </p:spTree>
    <p:extLst>
      <p:ext uri="{BB962C8B-B14F-4D97-AF65-F5344CB8AC3E}">
        <p14:creationId xmlns:p14="http://schemas.microsoft.com/office/powerpoint/2010/main" val="2880929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il particolato di maggiori dimensioni si</a:t>
            </a:r>
          </a:p>
          <a:p>
            <a:r>
              <a:rPr lang="it-IT" sz="1200" b="0" i="0" u="none" strike="noStrike" kern="1200" baseline="0" dirty="0" smtClean="0">
                <a:solidFill>
                  <a:schemeClr val="tx1"/>
                </a:solidFill>
                <a:latin typeface="+mn-lt"/>
                <a:ea typeface="+mn-ea"/>
                <a:cs typeface="+mn-cs"/>
              </a:rPr>
              <a:t>deposita, in prevalenza, nel tratto nasofaringeo; quello di medie dimensioni nel</a:t>
            </a:r>
          </a:p>
          <a:p>
            <a:r>
              <a:rPr lang="it-IT" sz="1200" b="0" i="0" u="none" strike="noStrike" kern="1200" baseline="0" dirty="0" smtClean="0">
                <a:solidFill>
                  <a:schemeClr val="tx1"/>
                </a:solidFill>
                <a:latin typeface="+mn-lt"/>
                <a:ea typeface="+mn-ea"/>
                <a:cs typeface="+mn-cs"/>
              </a:rPr>
              <a:t>tratto tracheobronchiale; mentre solo quello di dimensioni comprese fra 0,1 e</a:t>
            </a:r>
          </a:p>
          <a:p>
            <a:r>
              <a:rPr lang="it-IT" sz="1200" b="0" i="0" u="none" strike="noStrike" kern="1200" baseline="0" dirty="0" smtClean="0">
                <a:solidFill>
                  <a:schemeClr val="tx1"/>
                </a:solidFill>
                <a:latin typeface="+mn-lt"/>
                <a:ea typeface="+mn-ea"/>
                <a:cs typeface="+mn-cs"/>
              </a:rPr>
              <a:t>10μ di diametro è in grado di giungere sino agli alveoli polmonari. In misura</a:t>
            </a:r>
          </a:p>
          <a:p>
            <a:r>
              <a:rPr lang="it-IT" sz="1200" b="0" i="0" u="none" strike="noStrike" kern="1200" baseline="0" dirty="0" smtClean="0">
                <a:solidFill>
                  <a:schemeClr val="tx1"/>
                </a:solidFill>
                <a:latin typeface="+mn-lt"/>
                <a:ea typeface="+mn-ea"/>
                <a:cs typeface="+mn-cs"/>
              </a:rPr>
              <a:t>proporzionale alla esiguità delle dimensioni possedute. Questa ultima frazione si</a:t>
            </a:r>
          </a:p>
          <a:p>
            <a:r>
              <a:rPr lang="it-IT" sz="1200" b="0" i="0" u="none" strike="noStrike" kern="1200" baseline="0" dirty="0" smtClean="0">
                <a:solidFill>
                  <a:schemeClr val="tx1"/>
                </a:solidFill>
                <a:latin typeface="+mn-lt"/>
                <a:ea typeface="+mn-ea"/>
                <a:cs typeface="+mn-cs"/>
              </a:rPr>
              <a:t>chiama </a:t>
            </a:r>
            <a:r>
              <a:rPr lang="it-IT" sz="1200" b="0" i="1" u="none" strike="noStrike" kern="1200" baseline="0" dirty="0" smtClean="0">
                <a:solidFill>
                  <a:schemeClr val="tx1"/>
                </a:solidFill>
                <a:latin typeface="+mn-lt"/>
                <a:ea typeface="+mn-ea"/>
                <a:cs typeface="+mn-cs"/>
              </a:rPr>
              <a:t>frazione respirabile </a:t>
            </a:r>
            <a:r>
              <a:rPr lang="it-IT" sz="1200" b="0" i="0" u="none" strike="noStrike" kern="1200" baseline="0" dirty="0" smtClean="0">
                <a:solidFill>
                  <a:schemeClr val="tx1"/>
                </a:solidFill>
                <a:latin typeface="+mn-lt"/>
                <a:ea typeface="+mn-ea"/>
                <a:cs typeface="+mn-cs"/>
              </a:rPr>
              <a:t>e corrisponde al PM10 che rappresenta, pertanto, la parte</a:t>
            </a:r>
          </a:p>
          <a:p>
            <a:r>
              <a:rPr lang="it-IT" sz="1200" b="0" i="0" u="none" strike="noStrike" kern="1200" baseline="0" dirty="0" smtClean="0">
                <a:solidFill>
                  <a:schemeClr val="tx1"/>
                </a:solidFill>
                <a:latin typeface="+mn-lt"/>
                <a:ea typeface="+mn-ea"/>
                <a:cs typeface="+mn-cs"/>
              </a:rPr>
              <a:t>di gran lunga più importante del particolato atmosferico in considerazione del fatto</a:t>
            </a:r>
          </a:p>
          <a:p>
            <a:r>
              <a:rPr lang="it-IT" sz="1200" b="0" i="0" u="none" strike="noStrike" kern="1200" baseline="0" dirty="0" smtClean="0">
                <a:solidFill>
                  <a:schemeClr val="tx1"/>
                </a:solidFill>
                <a:latin typeface="+mn-lt"/>
                <a:ea typeface="+mn-ea"/>
                <a:cs typeface="+mn-cs"/>
              </a:rPr>
              <a:t>che, potendo raggiungere gli alveoli polmonari, può più agevolmente esercitare</a:t>
            </a:r>
          </a:p>
          <a:p>
            <a:r>
              <a:rPr lang="it-IT" sz="1200" b="0" i="0" u="none" strike="noStrike" kern="1200" baseline="0" dirty="0" smtClean="0">
                <a:solidFill>
                  <a:schemeClr val="tx1"/>
                </a:solidFill>
                <a:latin typeface="+mn-lt"/>
                <a:ea typeface="+mn-ea"/>
                <a:cs typeface="+mn-cs"/>
              </a:rPr>
              <a:t>effetti di danno.</a:t>
            </a:r>
          </a:p>
          <a:p>
            <a:r>
              <a:rPr lang="it-IT" sz="1200" b="0" i="0" u="none" strike="noStrike" kern="1200" baseline="0" dirty="0" smtClean="0">
                <a:solidFill>
                  <a:schemeClr val="tx1"/>
                </a:solidFill>
                <a:latin typeface="+mn-lt"/>
                <a:ea typeface="+mn-ea"/>
                <a:cs typeface="+mn-cs"/>
              </a:rPr>
              <a:t>Da </a:t>
            </a:r>
            <a:r>
              <a:rPr lang="en-US" sz="1200" b="0" i="0" u="none" strike="noStrike" kern="1200" baseline="0" dirty="0" smtClean="0">
                <a:solidFill>
                  <a:schemeClr val="tx1"/>
                </a:solidFill>
                <a:latin typeface="+mn-lt"/>
                <a:ea typeface="+mn-ea"/>
                <a:cs typeface="+mn-cs"/>
              </a:rPr>
              <a:t>Health effects of black carbon, WHO</a:t>
            </a:r>
            <a:endParaRPr lang="it-IT"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systematic review of the available time-series studies, as well as information from panel</a:t>
            </a:r>
          </a:p>
          <a:p>
            <a:r>
              <a:rPr lang="en-US" sz="1200" b="0" i="0" u="none" strike="noStrike" kern="1200" baseline="0" dirty="0" smtClean="0">
                <a:solidFill>
                  <a:schemeClr val="tx1"/>
                </a:solidFill>
                <a:latin typeface="+mn-lt"/>
                <a:ea typeface="+mn-ea"/>
                <a:cs typeface="+mn-cs"/>
              </a:rPr>
              <a:t>studies, provides sufficient evidence of an association of short-term (daily) variations in BC</a:t>
            </a:r>
          </a:p>
          <a:p>
            <a:r>
              <a:rPr lang="en-US" sz="1200" b="0" i="0" u="none" strike="noStrike" kern="1200" baseline="0" dirty="0" smtClean="0">
                <a:solidFill>
                  <a:schemeClr val="tx1"/>
                </a:solidFill>
                <a:latin typeface="+mn-lt"/>
                <a:ea typeface="+mn-ea"/>
                <a:cs typeface="+mn-cs"/>
              </a:rPr>
              <a:t>concentrations with short-term changes in health (all-cause and cardiovascular mortality, and</a:t>
            </a:r>
          </a:p>
          <a:p>
            <a:r>
              <a:rPr lang="en-US" sz="1200" b="0" i="0" u="none" strike="noStrike" kern="1200" baseline="0" dirty="0" smtClean="0">
                <a:solidFill>
                  <a:schemeClr val="tx1"/>
                </a:solidFill>
                <a:latin typeface="+mn-lt"/>
                <a:ea typeface="+mn-ea"/>
                <a:cs typeface="+mn-cs"/>
              </a:rPr>
              <a:t>cardiopulmonary hospital admissions). Cohort studies provide sufficient evidence of associations</a:t>
            </a:r>
          </a:p>
          <a:p>
            <a:r>
              <a:rPr lang="en-US" sz="1200" b="0" i="0" u="none" strike="noStrike" kern="1200" baseline="0" dirty="0" smtClean="0">
                <a:solidFill>
                  <a:schemeClr val="tx1"/>
                </a:solidFill>
                <a:latin typeface="+mn-lt"/>
                <a:ea typeface="+mn-ea"/>
                <a:cs typeface="+mn-cs"/>
              </a:rPr>
              <a:t>of all-cause and cardiopulmonary mortality with long-term average BC exposure.</a:t>
            </a:r>
          </a:p>
          <a:p>
            <a:endParaRPr lang="en-US" sz="1200" b="0" i="0" u="none" strike="noStrike" kern="1200" baseline="0" dirty="0" smtClean="0">
              <a:solidFill>
                <a:schemeClr val="tx1"/>
              </a:solidFill>
              <a:latin typeface="+mn-lt"/>
              <a:ea typeface="+mn-ea"/>
              <a:cs typeface="+mn-cs"/>
            </a:endParaRPr>
          </a:p>
          <a:p>
            <a:r>
              <a:rPr lang="it-IT" dirty="0" smtClean="0"/>
              <a:t>Uno </a:t>
            </a:r>
            <a:r>
              <a:rPr lang="it-IT" b="1" dirty="0" smtClean="0"/>
              <a:t>studio di coorte</a:t>
            </a:r>
            <a:r>
              <a:rPr lang="it-IT" dirty="0" smtClean="0"/>
              <a:t>, o </a:t>
            </a:r>
            <a:r>
              <a:rPr lang="it-IT" b="1" dirty="0" err="1" smtClean="0"/>
              <a:t>cohort</a:t>
            </a:r>
            <a:r>
              <a:rPr lang="it-IT" b="1" dirty="0" smtClean="0"/>
              <a:t> </a:t>
            </a:r>
            <a:r>
              <a:rPr lang="it-IT" b="1" dirty="0" err="1" smtClean="0"/>
              <a:t>study</a:t>
            </a:r>
            <a:r>
              <a:rPr lang="it-IT" dirty="0" smtClean="0"/>
              <a:t> o </a:t>
            </a:r>
            <a:r>
              <a:rPr lang="it-IT" b="1" dirty="0" smtClean="0"/>
              <a:t>panel </a:t>
            </a:r>
            <a:r>
              <a:rPr lang="it-IT" b="1" dirty="0" err="1" smtClean="0"/>
              <a:t>study</a:t>
            </a:r>
            <a:r>
              <a:rPr lang="it-IT" dirty="0" smtClean="0"/>
              <a:t>, studia una coorte, ovvero un gruppo che sperimenta un dato evento, in un periodo di tempo selezionato, e lo studia ad intervalli di tempo.</a:t>
            </a:r>
            <a:br>
              <a:rPr lang="it-IT" dirty="0" smtClean="0"/>
            </a:br>
            <a:r>
              <a:rPr lang="it-IT" dirty="0" smtClean="0"/>
              <a:t>Permette quindi di rilevare i possibili fattori di rischio di una popolazione, ed il suo follow-up.</a:t>
            </a:r>
            <a:endParaRPr lang="it-IT" dirty="0"/>
          </a:p>
        </p:txBody>
      </p:sp>
      <p:sp>
        <p:nvSpPr>
          <p:cNvPr id="4" name="Segnaposto numero diapositiva 3"/>
          <p:cNvSpPr>
            <a:spLocks noGrp="1"/>
          </p:cNvSpPr>
          <p:nvPr>
            <p:ph type="sldNum" sz="quarter" idx="10"/>
          </p:nvPr>
        </p:nvSpPr>
        <p:spPr/>
        <p:txBody>
          <a:bodyPr/>
          <a:lstStyle/>
          <a:p>
            <a:fld id="{8027DE4F-6D76-41FD-830A-7431E8711542}" type="slidenum">
              <a:rPr lang="it-IT" smtClean="0"/>
              <a:t>15</a:t>
            </a:fld>
            <a:endParaRPr lang="it-IT"/>
          </a:p>
        </p:txBody>
      </p:sp>
    </p:spTree>
    <p:extLst>
      <p:ext uri="{BB962C8B-B14F-4D97-AF65-F5344CB8AC3E}">
        <p14:creationId xmlns:p14="http://schemas.microsoft.com/office/powerpoint/2010/main" val="375913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The APHEA (Air Pollution and Health: a European Approach) project was initiated in 1993 with the aim of investigating whether there was epidemiological evidence for an adverse short-term effect of air pollution on health (</a:t>
            </a:r>
            <a:r>
              <a:rPr lang="en-US" dirty="0" smtClean="0">
                <a:hlinkClick r:id="rId3"/>
              </a:rPr>
              <a:t>1-2</a:t>
            </a:r>
            <a:r>
              <a:rPr lang="en-US" dirty="0" smtClean="0"/>
              <a:t>).</a:t>
            </a:r>
          </a:p>
          <a:p>
            <a:r>
              <a:rPr lang="en-US" dirty="0" smtClean="0"/>
              <a:t>Eight cities in the APHEA 2 group were able to provide hospital admissions data. They were Barcelona, Birmingham, London, Milan, The Netherlands (considered as a city because of its relatively small size and dense population), Paris, Rome, and Stockholm. Time series of daily counts of admissions were constructed for four groups of admissions: asthma (International Classification of Diseases, Revision 9 [ICD9] 493) ages 0–14 </a:t>
            </a:r>
            <a:r>
              <a:rPr lang="en-US" dirty="0" err="1" smtClean="0"/>
              <a:t>yr</a:t>
            </a:r>
            <a:r>
              <a:rPr lang="en-US" dirty="0" smtClean="0"/>
              <a:t> and 15–64 </a:t>
            </a:r>
            <a:r>
              <a:rPr lang="en-US" dirty="0" err="1" smtClean="0"/>
              <a:t>yr</a:t>
            </a:r>
            <a:r>
              <a:rPr lang="en-US" dirty="0" smtClean="0"/>
              <a:t>, COPD and asthma (ICD9 490–496) ages 65+ </a:t>
            </a:r>
            <a:r>
              <a:rPr lang="en-US" dirty="0" err="1" smtClean="0"/>
              <a:t>yr</a:t>
            </a:r>
            <a:r>
              <a:rPr lang="en-US" dirty="0" smtClean="0"/>
              <a:t>, and all-respiratory disease admissions (ICD9 460–519) ages 65+ yr. </a:t>
            </a:r>
          </a:p>
          <a:p>
            <a:r>
              <a:rPr lang="en-US" dirty="0" smtClean="0"/>
              <a:t>The Pollution Effects on Asthmatic Children in Europe (PEACE) study examined the acute effects of short-term changes in air pollution on symptomatic children. We were one of 14 research </a:t>
            </a:r>
            <a:r>
              <a:rPr lang="en-US" dirty="0" err="1" smtClean="0"/>
              <a:t>centres</a:t>
            </a:r>
            <a:r>
              <a:rPr lang="en-US" dirty="0" smtClean="0"/>
              <a:t> in Europe that used a common study protocol. Seventy five children in an urban panel and 72 children in a control panel, selected with a screening questionnaire, were characterized with lung function tests and skin-prick tests and followed in a 12 week diary study. Identical air quality monitoring stations were set up in our two study areas. The levels and ranges in concentrations for all air pollution indices were small. A negative correlation was seen between time spent outdoors and pollution levels, which may have weakened the correlation between personal exposure and outdoor concentrations and obscured any effect of air pollution. No consistent pattern of relations between air pollution and adverse effects were found, but particulates and nitrogen dioxide tended to be associated with a </a:t>
            </a:r>
            <a:r>
              <a:rPr lang="en-US" dirty="0" err="1" smtClean="0"/>
              <a:t>nonsignificant</a:t>
            </a:r>
            <a:r>
              <a:rPr lang="en-US" dirty="0" smtClean="0"/>
              <a:t> increase in symptoms and medication use on the same day. No clear effect of air pollution on respiratory health could be demonstrated.  </a:t>
            </a:r>
            <a:endParaRPr lang="it-IT" dirty="0"/>
          </a:p>
        </p:txBody>
      </p:sp>
      <p:sp>
        <p:nvSpPr>
          <p:cNvPr id="4" name="Segnaposto numero diapositiva 3"/>
          <p:cNvSpPr>
            <a:spLocks noGrp="1"/>
          </p:cNvSpPr>
          <p:nvPr>
            <p:ph type="sldNum" sz="quarter" idx="10"/>
          </p:nvPr>
        </p:nvSpPr>
        <p:spPr/>
        <p:txBody>
          <a:bodyPr/>
          <a:lstStyle/>
          <a:p>
            <a:fld id="{8027DE4F-6D76-41FD-830A-7431E8711542}" type="slidenum">
              <a:rPr lang="it-IT" smtClean="0"/>
              <a:t>16</a:t>
            </a:fld>
            <a:endParaRPr lang="it-IT"/>
          </a:p>
        </p:txBody>
      </p:sp>
    </p:spTree>
    <p:extLst>
      <p:ext uri="{BB962C8B-B14F-4D97-AF65-F5344CB8AC3E}">
        <p14:creationId xmlns:p14="http://schemas.microsoft.com/office/powerpoint/2010/main" val="1005002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err="1" smtClean="0">
                <a:solidFill>
                  <a:schemeClr val="tx1"/>
                </a:solidFill>
                <a:latin typeface="+mn-lt"/>
                <a:ea typeface="+mn-ea"/>
                <a:cs typeface="+mn-cs"/>
              </a:rPr>
              <a:t>Abs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absorbance</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BC </a:t>
            </a:r>
            <a:r>
              <a:rPr lang="it-IT" sz="1200" b="0" i="0" u="none" strike="noStrike" kern="1200" baseline="0" dirty="0" err="1" smtClean="0">
                <a:solidFill>
                  <a:schemeClr val="tx1"/>
                </a:solidFill>
                <a:latin typeface="+mn-lt"/>
                <a:ea typeface="+mn-ea"/>
                <a:cs typeface="+mn-cs"/>
              </a:rPr>
              <a:t>black</a:t>
            </a:r>
            <a:r>
              <a:rPr lang="it-IT" sz="1200" b="0" i="0" u="none" strike="noStrike" kern="1200" baseline="0" dirty="0" smtClean="0">
                <a:solidFill>
                  <a:schemeClr val="tx1"/>
                </a:solidFill>
                <a:latin typeface="+mn-lt"/>
                <a:ea typeface="+mn-ea"/>
                <a:cs typeface="+mn-cs"/>
              </a:rPr>
              <a:t> carbon</a:t>
            </a:r>
          </a:p>
          <a:p>
            <a:r>
              <a:rPr lang="it-IT" sz="1200" b="0" i="0" u="none" strike="noStrike" kern="1200" baseline="0" dirty="0" smtClean="0">
                <a:solidFill>
                  <a:schemeClr val="tx1"/>
                </a:solidFill>
                <a:latin typeface="+mn-lt"/>
                <a:ea typeface="+mn-ea"/>
                <a:cs typeface="+mn-cs"/>
              </a:rPr>
              <a:t>BCP </a:t>
            </a:r>
            <a:r>
              <a:rPr lang="it-IT" sz="1200" b="0" i="0" u="none" strike="noStrike" kern="1200" baseline="0" dirty="0" err="1" smtClean="0">
                <a:solidFill>
                  <a:schemeClr val="tx1"/>
                </a:solidFill>
                <a:latin typeface="+mn-lt"/>
                <a:ea typeface="+mn-ea"/>
                <a:cs typeface="+mn-cs"/>
              </a:rPr>
              <a:t>black</a:t>
            </a:r>
            <a:r>
              <a:rPr lang="it-IT" sz="1200" b="0" i="0" u="none" strike="noStrike" kern="1200" baseline="0" dirty="0" smtClean="0">
                <a:solidFill>
                  <a:schemeClr val="tx1"/>
                </a:solidFill>
                <a:latin typeface="+mn-lt"/>
                <a:ea typeface="+mn-ea"/>
                <a:cs typeface="+mn-cs"/>
              </a:rPr>
              <a:t> carbon </a:t>
            </a:r>
            <a:r>
              <a:rPr lang="it-IT" sz="1200" b="0" i="0" u="none" strike="noStrike" kern="1200" baseline="0" dirty="0" err="1" smtClean="0">
                <a:solidFill>
                  <a:schemeClr val="tx1"/>
                </a:solidFill>
                <a:latin typeface="+mn-lt"/>
                <a:ea typeface="+mn-ea"/>
                <a:cs typeface="+mn-cs"/>
              </a:rPr>
              <a:t>particles</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BS </a:t>
            </a:r>
            <a:r>
              <a:rPr lang="it-IT" sz="1200" b="0" i="0" u="none" strike="noStrike" kern="1200" baseline="0" dirty="0" err="1" smtClean="0">
                <a:solidFill>
                  <a:schemeClr val="tx1"/>
                </a:solidFill>
                <a:latin typeface="+mn-lt"/>
                <a:ea typeface="+mn-ea"/>
                <a:cs typeface="+mn-cs"/>
              </a:rPr>
              <a:t>black</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smoke</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CVD </a:t>
            </a:r>
            <a:r>
              <a:rPr lang="it-IT" sz="1200" b="0" i="0" u="none" strike="noStrike" kern="1200" baseline="0" dirty="0" err="1" smtClean="0">
                <a:solidFill>
                  <a:schemeClr val="tx1"/>
                </a:solidFill>
                <a:latin typeface="+mn-lt"/>
                <a:ea typeface="+mn-ea"/>
                <a:cs typeface="+mn-cs"/>
              </a:rPr>
              <a:t>cardiovascular</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disease</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DE diesel </a:t>
            </a:r>
            <a:r>
              <a:rPr lang="it-IT" sz="1200" b="0" i="0" u="none" strike="noStrike" kern="1200" baseline="0" dirty="0" err="1" smtClean="0">
                <a:solidFill>
                  <a:schemeClr val="tx1"/>
                </a:solidFill>
                <a:latin typeface="+mn-lt"/>
                <a:ea typeface="+mn-ea"/>
                <a:cs typeface="+mn-cs"/>
              </a:rPr>
              <a:t>engine</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exhaust</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EC </a:t>
            </a:r>
            <a:r>
              <a:rPr lang="it-IT" sz="1200" b="0" i="0" u="none" strike="noStrike" kern="1200" baseline="0" dirty="0" err="1" smtClean="0">
                <a:solidFill>
                  <a:schemeClr val="tx1"/>
                </a:solidFill>
                <a:latin typeface="+mn-lt"/>
                <a:ea typeface="+mn-ea"/>
                <a:cs typeface="+mn-cs"/>
              </a:rPr>
              <a:t>elemental</a:t>
            </a:r>
            <a:r>
              <a:rPr lang="it-IT" sz="1200" b="0" i="0" u="none" strike="noStrike" kern="1200" baseline="0" dirty="0" smtClean="0">
                <a:solidFill>
                  <a:schemeClr val="tx1"/>
                </a:solidFill>
                <a:latin typeface="+mn-lt"/>
                <a:ea typeface="+mn-ea"/>
                <a:cs typeface="+mn-cs"/>
              </a:rPr>
              <a:t> carbon</a:t>
            </a:r>
          </a:p>
          <a:p>
            <a:r>
              <a:rPr lang="it-IT" sz="1200" b="0" i="0" u="none" strike="noStrike" kern="1200" baseline="0" dirty="0" smtClean="0">
                <a:solidFill>
                  <a:schemeClr val="tx1"/>
                </a:solidFill>
                <a:latin typeface="+mn-lt"/>
                <a:ea typeface="+mn-ea"/>
                <a:cs typeface="+mn-cs"/>
              </a:rPr>
              <a:t>IQR inter-quartile </a:t>
            </a:r>
            <a:r>
              <a:rPr lang="it-IT" sz="1200" b="0" i="0" u="none" strike="noStrike" kern="1200" baseline="0" dirty="0" err="1" smtClean="0">
                <a:solidFill>
                  <a:schemeClr val="tx1"/>
                </a:solidFill>
                <a:latin typeface="+mn-lt"/>
                <a:ea typeface="+mn-ea"/>
                <a:cs typeface="+mn-cs"/>
              </a:rPr>
              <a:t>range</a:t>
            </a:r>
            <a:endParaRPr lang="it-IT"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NIOSH National Institute for Occupational Safety and Health</a:t>
            </a:r>
          </a:p>
          <a:p>
            <a:r>
              <a:rPr lang="it-IT" sz="1200" b="0" i="0" u="none" strike="noStrike" kern="1200" baseline="0" dirty="0" smtClean="0">
                <a:solidFill>
                  <a:schemeClr val="tx1"/>
                </a:solidFill>
                <a:latin typeface="+mn-lt"/>
                <a:ea typeface="+mn-ea"/>
                <a:cs typeface="+mn-cs"/>
              </a:rPr>
              <a:t>OC </a:t>
            </a:r>
            <a:r>
              <a:rPr lang="it-IT" sz="1200" b="0" i="0" u="none" strike="noStrike" kern="1200" baseline="0" dirty="0" err="1" smtClean="0">
                <a:solidFill>
                  <a:schemeClr val="tx1"/>
                </a:solidFill>
                <a:latin typeface="+mn-lt"/>
                <a:ea typeface="+mn-ea"/>
                <a:cs typeface="+mn-cs"/>
              </a:rPr>
              <a:t>organic</a:t>
            </a:r>
            <a:r>
              <a:rPr lang="it-IT" sz="1200" b="0" i="0" u="none" strike="noStrike" kern="1200" baseline="0" dirty="0" smtClean="0">
                <a:solidFill>
                  <a:schemeClr val="tx1"/>
                </a:solidFill>
                <a:latin typeface="+mn-lt"/>
                <a:ea typeface="+mn-ea"/>
                <a:cs typeface="+mn-cs"/>
              </a:rPr>
              <a:t> carbon</a:t>
            </a:r>
          </a:p>
          <a:p>
            <a:r>
              <a:rPr lang="it-IT" sz="1200" b="0" i="0" u="none" strike="noStrike" kern="1200" baseline="0" dirty="0" smtClean="0">
                <a:solidFill>
                  <a:schemeClr val="tx1"/>
                </a:solidFill>
                <a:latin typeface="+mn-lt"/>
                <a:ea typeface="+mn-ea"/>
                <a:cs typeface="+mn-cs"/>
              </a:rPr>
              <a:t>PAH </a:t>
            </a:r>
            <a:r>
              <a:rPr lang="it-IT" sz="1200" b="0" i="0" u="none" strike="noStrike" kern="1200" baseline="0" dirty="0" err="1" smtClean="0">
                <a:solidFill>
                  <a:schemeClr val="tx1"/>
                </a:solidFill>
                <a:latin typeface="+mn-lt"/>
                <a:ea typeface="+mn-ea"/>
                <a:cs typeface="+mn-cs"/>
              </a:rPr>
              <a:t>polycyclic</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aromatic</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hydrocarbons</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PM </a:t>
            </a:r>
            <a:r>
              <a:rPr lang="it-IT" sz="1200" b="0" i="0" u="none" strike="noStrike" kern="1200" baseline="0" dirty="0" err="1" smtClean="0">
                <a:solidFill>
                  <a:schemeClr val="tx1"/>
                </a:solidFill>
                <a:latin typeface="+mn-lt"/>
                <a:ea typeface="+mn-ea"/>
                <a:cs typeface="+mn-cs"/>
              </a:rPr>
              <a:t>particulate</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matter</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POM </a:t>
            </a:r>
            <a:r>
              <a:rPr lang="it-IT" sz="1200" b="0" i="0" u="none" strike="noStrike" kern="1200" baseline="0" dirty="0" err="1" smtClean="0">
                <a:solidFill>
                  <a:schemeClr val="tx1"/>
                </a:solidFill>
                <a:latin typeface="+mn-lt"/>
                <a:ea typeface="+mn-ea"/>
                <a:cs typeface="+mn-cs"/>
              </a:rPr>
              <a:t>particulate</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organic</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matter</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RSS </a:t>
            </a:r>
            <a:r>
              <a:rPr lang="it-IT" sz="1200" b="0" i="0" u="none" strike="noStrike" kern="1200" baseline="0" dirty="0" err="1" smtClean="0">
                <a:solidFill>
                  <a:schemeClr val="tx1"/>
                </a:solidFill>
                <a:latin typeface="+mn-lt"/>
                <a:ea typeface="+mn-ea"/>
                <a:cs typeface="+mn-cs"/>
              </a:rPr>
              <a:t>rice-straw</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smoke</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RR relative </a:t>
            </a:r>
            <a:r>
              <a:rPr lang="it-IT" sz="1200" b="0" i="0" u="none" strike="noStrike" kern="1200" baseline="0" dirty="0" err="1" smtClean="0">
                <a:solidFill>
                  <a:schemeClr val="tx1"/>
                </a:solidFill>
                <a:latin typeface="+mn-lt"/>
                <a:ea typeface="+mn-ea"/>
                <a:cs typeface="+mn-cs"/>
              </a:rPr>
              <a:t>risk</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TOR </a:t>
            </a:r>
            <a:r>
              <a:rPr lang="it-IT" sz="1200" b="0" i="0" u="none" strike="noStrike" kern="1200" baseline="0" dirty="0" err="1" smtClean="0">
                <a:solidFill>
                  <a:schemeClr val="tx1"/>
                </a:solidFill>
                <a:latin typeface="+mn-lt"/>
                <a:ea typeface="+mn-ea"/>
                <a:cs typeface="+mn-cs"/>
              </a:rPr>
              <a:t>thermal</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optical</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reflectance</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TOT </a:t>
            </a:r>
            <a:r>
              <a:rPr lang="it-IT" sz="1200" b="0" i="0" u="none" strike="noStrike" kern="1200" baseline="0" dirty="0" err="1" smtClean="0">
                <a:solidFill>
                  <a:schemeClr val="tx1"/>
                </a:solidFill>
                <a:latin typeface="+mn-lt"/>
                <a:ea typeface="+mn-ea"/>
                <a:cs typeface="+mn-cs"/>
              </a:rPr>
              <a:t>thermal</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optical</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transmittance</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UFP </a:t>
            </a:r>
            <a:r>
              <a:rPr lang="it-IT" sz="1200" b="0" i="0" u="none" strike="noStrike" kern="1200" baseline="0" dirty="0" err="1" smtClean="0">
                <a:solidFill>
                  <a:schemeClr val="tx1"/>
                </a:solidFill>
                <a:latin typeface="+mn-lt"/>
                <a:ea typeface="+mn-ea"/>
                <a:cs typeface="+mn-cs"/>
              </a:rPr>
              <a:t>ultrafine</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particles</a:t>
            </a:r>
            <a:endParaRPr lang="it-IT" dirty="0"/>
          </a:p>
        </p:txBody>
      </p:sp>
      <p:sp>
        <p:nvSpPr>
          <p:cNvPr id="4" name="Segnaposto numero diapositiva 3"/>
          <p:cNvSpPr>
            <a:spLocks noGrp="1"/>
          </p:cNvSpPr>
          <p:nvPr>
            <p:ph type="sldNum" sz="quarter" idx="10"/>
          </p:nvPr>
        </p:nvSpPr>
        <p:spPr/>
        <p:txBody>
          <a:bodyPr/>
          <a:lstStyle/>
          <a:p>
            <a:fld id="{8027DE4F-6D76-41FD-830A-7431E8711542}" type="slidenum">
              <a:rPr lang="it-IT" smtClean="0"/>
              <a:t>19</a:t>
            </a:fld>
            <a:endParaRPr lang="it-IT"/>
          </a:p>
        </p:txBody>
      </p:sp>
    </p:spTree>
    <p:extLst>
      <p:ext uri="{BB962C8B-B14F-4D97-AF65-F5344CB8AC3E}">
        <p14:creationId xmlns:p14="http://schemas.microsoft.com/office/powerpoint/2010/main" val="2610964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D3B76D4-1E95-4E77-B780-F2F0ED458803}" type="slidenum">
              <a:rPr lang="it-IT" smtClean="0"/>
              <a:t>20</a:t>
            </a:fld>
            <a:endParaRPr lang="it-IT"/>
          </a:p>
        </p:txBody>
      </p:sp>
    </p:spTree>
    <p:extLst>
      <p:ext uri="{BB962C8B-B14F-4D97-AF65-F5344CB8AC3E}">
        <p14:creationId xmlns:p14="http://schemas.microsoft.com/office/powerpoint/2010/main" val="481299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D3B76D4-1E95-4E77-B780-F2F0ED458803}" type="slidenum">
              <a:rPr lang="it-IT" smtClean="0"/>
              <a:t>21</a:t>
            </a:fld>
            <a:endParaRPr lang="it-IT"/>
          </a:p>
        </p:txBody>
      </p:sp>
    </p:spTree>
    <p:extLst>
      <p:ext uri="{BB962C8B-B14F-4D97-AF65-F5344CB8AC3E}">
        <p14:creationId xmlns:p14="http://schemas.microsoft.com/office/powerpoint/2010/main" val="1984586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Gli eventi attribuibili</a:t>
            </a:r>
          </a:p>
          <a:p>
            <a:r>
              <a:rPr lang="it-IT" sz="1200" b="0" i="0" u="none" strike="noStrike" kern="1200" baseline="0" dirty="0" smtClean="0">
                <a:solidFill>
                  <a:schemeClr val="tx1"/>
                </a:solidFill>
                <a:latin typeface="+mn-lt"/>
                <a:ea typeface="+mn-ea"/>
                <a:cs typeface="+mn-cs"/>
              </a:rPr>
              <a:t>all’inquinamento non sono, infatti, casi “aggiuntivi” di morte; bensì, per lo più esiti</a:t>
            </a:r>
          </a:p>
          <a:p>
            <a:r>
              <a:rPr lang="it-IT" sz="1200" b="0" i="0" u="none" strike="noStrike" kern="1200" baseline="0" dirty="0" smtClean="0">
                <a:solidFill>
                  <a:schemeClr val="tx1"/>
                </a:solidFill>
                <a:latin typeface="+mn-lt"/>
                <a:ea typeface="+mn-ea"/>
                <a:cs typeface="+mn-cs"/>
              </a:rPr>
              <a:t>dipendenti da altre cause anticipati, talvolta, solo di qualche giorno o settimana. Si</a:t>
            </a:r>
          </a:p>
          <a:p>
            <a:r>
              <a:rPr lang="it-IT" sz="1200" b="0" i="0" u="none" strike="noStrike" kern="1200" baseline="0" dirty="0" smtClean="0">
                <a:solidFill>
                  <a:schemeClr val="tx1"/>
                </a:solidFill>
                <a:latin typeface="+mn-lt"/>
                <a:ea typeface="+mn-ea"/>
                <a:cs typeface="+mn-cs"/>
              </a:rPr>
              <a:t>riferiscono, infatti, nella maggior parte dei casi a soggetti anziani (di età superiore</a:t>
            </a:r>
          </a:p>
          <a:p>
            <a:r>
              <a:rPr lang="it-IT" sz="1200" b="0" i="0" u="none" strike="noStrike" kern="1200" baseline="0" dirty="0" smtClean="0">
                <a:solidFill>
                  <a:schemeClr val="tx1"/>
                </a:solidFill>
                <a:latin typeface="+mn-lt"/>
                <a:ea typeface="+mn-ea"/>
                <a:cs typeface="+mn-cs"/>
              </a:rPr>
              <a:t>ai 75 anni come ha evidenziato lo studio di </a:t>
            </a:r>
            <a:r>
              <a:rPr lang="it-IT" sz="1200" b="0" i="0" u="none" strike="noStrike" kern="1200" baseline="0" dirty="0" err="1" smtClean="0">
                <a:solidFill>
                  <a:schemeClr val="tx1"/>
                </a:solidFill>
                <a:latin typeface="+mn-lt"/>
                <a:ea typeface="+mn-ea"/>
                <a:cs typeface="+mn-cs"/>
              </a:rPr>
              <a:t>metanalisi</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broncopneumopatici</a:t>
            </a:r>
            <a:r>
              <a:rPr lang="it-IT" sz="1200" b="0" i="0" u="none" strike="noStrike" kern="1200" baseline="0" dirty="0" smtClean="0">
                <a:solidFill>
                  <a:schemeClr val="tx1"/>
                </a:solidFill>
                <a:latin typeface="+mn-lt"/>
                <a:ea typeface="+mn-ea"/>
                <a:cs typeface="+mn-cs"/>
              </a:rPr>
              <a:t> e/o</a:t>
            </a:r>
          </a:p>
          <a:p>
            <a:r>
              <a:rPr lang="it-IT" sz="1200" b="0" i="0" u="none" strike="noStrike" kern="1200" baseline="0" dirty="0" smtClean="0">
                <a:solidFill>
                  <a:schemeClr val="tx1"/>
                </a:solidFill>
                <a:latin typeface="+mn-lt"/>
                <a:ea typeface="+mn-ea"/>
                <a:cs typeface="+mn-cs"/>
              </a:rPr>
              <a:t>cardiopatici cronici che per effetto della esposizione, per lo più acuta, agli inquinanti</a:t>
            </a:r>
          </a:p>
          <a:p>
            <a:r>
              <a:rPr lang="it-IT" sz="1200" b="0" i="0" u="none" strike="noStrike" kern="1200" baseline="0" dirty="0" smtClean="0">
                <a:solidFill>
                  <a:schemeClr val="tx1"/>
                </a:solidFill>
                <a:latin typeface="+mn-lt"/>
                <a:ea typeface="+mn-ea"/>
                <a:cs typeface="+mn-cs"/>
              </a:rPr>
              <a:t>atmosferici subiscono l’anticipo di un evento comunque ineluttabile in tempi più o</a:t>
            </a:r>
          </a:p>
          <a:p>
            <a:r>
              <a:rPr lang="it-IT" sz="1200" b="0" i="0" u="none" strike="noStrike" kern="1200" baseline="0" dirty="0" smtClean="0">
                <a:solidFill>
                  <a:schemeClr val="tx1"/>
                </a:solidFill>
                <a:latin typeface="+mn-lt"/>
                <a:ea typeface="+mn-ea"/>
                <a:cs typeface="+mn-cs"/>
              </a:rPr>
              <a:t>meno brevi. Essi esercitano pertanto una influenza solo relativa sul tasso di mortalità</a:t>
            </a:r>
          </a:p>
          <a:p>
            <a:r>
              <a:rPr lang="it-IT" sz="1200" b="0" i="0" u="none" strike="noStrike" kern="1200" baseline="0" dirty="0" smtClean="0">
                <a:solidFill>
                  <a:schemeClr val="tx1"/>
                </a:solidFill>
                <a:latin typeface="+mn-lt"/>
                <a:ea typeface="+mn-ea"/>
                <a:cs typeface="+mn-cs"/>
              </a:rPr>
              <a:t>generale di lungo periodo; incidendo, invece, significativamente sulla quota di vita</a:t>
            </a:r>
          </a:p>
          <a:p>
            <a:r>
              <a:rPr lang="it-IT" sz="1200" b="0" i="0" u="none" strike="noStrike" kern="1200" baseline="0" dirty="0" smtClean="0">
                <a:solidFill>
                  <a:schemeClr val="tx1"/>
                </a:solidFill>
                <a:latin typeface="+mn-lt"/>
                <a:ea typeface="+mn-ea"/>
                <a:cs typeface="+mn-cs"/>
              </a:rPr>
              <a:t>potenziale perduta connessa all’anticipo temporale dell’evento terminale.</a:t>
            </a:r>
            <a:endParaRPr lang="it-IT" dirty="0"/>
          </a:p>
        </p:txBody>
      </p:sp>
      <p:sp>
        <p:nvSpPr>
          <p:cNvPr id="4" name="Segnaposto numero diapositiva 3"/>
          <p:cNvSpPr>
            <a:spLocks noGrp="1"/>
          </p:cNvSpPr>
          <p:nvPr>
            <p:ph type="sldNum" sz="quarter" idx="10"/>
          </p:nvPr>
        </p:nvSpPr>
        <p:spPr/>
        <p:txBody>
          <a:bodyPr/>
          <a:lstStyle/>
          <a:p>
            <a:fld id="{8027DE4F-6D76-41FD-830A-7431E8711542}" type="slidenum">
              <a:rPr lang="it-IT" smtClean="0"/>
              <a:t>22</a:t>
            </a:fld>
            <a:endParaRPr lang="it-IT"/>
          </a:p>
        </p:txBody>
      </p:sp>
    </p:spTree>
    <p:extLst>
      <p:ext uri="{BB962C8B-B14F-4D97-AF65-F5344CB8AC3E}">
        <p14:creationId xmlns:p14="http://schemas.microsoft.com/office/powerpoint/2010/main" val="3577482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D33F5E41-DA84-44AB-BF99-A82553D73C57}" type="datetimeFigureOut">
              <a:rPr lang="it-IT" smtClean="0"/>
              <a:pPr>
                <a:defRPr/>
              </a:pPr>
              <a:t>14/05/2012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3527068-199E-43A7-A37E-149505288891}" type="slidenum">
              <a:rPr lang="it-IT" smtClean="0"/>
              <a:pPr>
                <a:defRPr/>
              </a:pPr>
              <a:t>‹N›</a:t>
            </a:fld>
            <a:endParaRPr lang="it-IT"/>
          </a:p>
        </p:txBody>
      </p:sp>
    </p:spTree>
    <p:extLst>
      <p:ext uri="{BB962C8B-B14F-4D97-AF65-F5344CB8AC3E}">
        <p14:creationId xmlns:p14="http://schemas.microsoft.com/office/powerpoint/2010/main" val="105899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C43624F-6CC1-49D3-9263-ADEFA8FDC000}" type="datetimeFigureOut">
              <a:rPr lang="it-IT" smtClean="0"/>
              <a:pPr>
                <a:defRPr/>
              </a:pPr>
              <a:t>14/05/2012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1DBF568-EEDA-4188-974A-B55B65379933}" type="slidenum">
              <a:rPr lang="it-IT" smtClean="0"/>
              <a:pPr>
                <a:defRPr/>
              </a:pPr>
              <a:t>‹N›</a:t>
            </a:fld>
            <a:endParaRPr lang="it-IT"/>
          </a:p>
        </p:txBody>
      </p:sp>
    </p:spTree>
    <p:extLst>
      <p:ext uri="{BB962C8B-B14F-4D97-AF65-F5344CB8AC3E}">
        <p14:creationId xmlns:p14="http://schemas.microsoft.com/office/powerpoint/2010/main" val="60868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D6D2F43-D36C-496F-8100-B0F214455A06}" type="datetimeFigureOut">
              <a:rPr lang="it-IT" smtClean="0"/>
              <a:pPr>
                <a:defRPr/>
              </a:pPr>
              <a:t>14/05/2012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01D56D7-D139-4EC0-B16F-2BCD7306AA10}" type="slidenum">
              <a:rPr lang="it-IT" smtClean="0"/>
              <a:pPr>
                <a:defRPr/>
              </a:pPr>
              <a:t>‹N›</a:t>
            </a:fld>
            <a:endParaRPr lang="it-IT"/>
          </a:p>
        </p:txBody>
      </p:sp>
    </p:spTree>
    <p:extLst>
      <p:ext uri="{BB962C8B-B14F-4D97-AF65-F5344CB8AC3E}">
        <p14:creationId xmlns:p14="http://schemas.microsoft.com/office/powerpoint/2010/main" val="55585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DC5AE9C-237A-47D1-AB62-4C6495102422}" type="datetimeFigureOut">
              <a:rPr lang="it-IT" smtClean="0"/>
              <a:pPr>
                <a:defRPr/>
              </a:pPr>
              <a:t>14/05/2012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955F182-1AE2-41B6-9EF8-0A3C21729C89}" type="slidenum">
              <a:rPr lang="it-IT" smtClean="0"/>
              <a:pPr>
                <a:defRPr/>
              </a:pPr>
              <a:t>‹N›</a:t>
            </a:fld>
            <a:endParaRPr lang="it-IT"/>
          </a:p>
        </p:txBody>
      </p:sp>
    </p:spTree>
    <p:extLst>
      <p:ext uri="{BB962C8B-B14F-4D97-AF65-F5344CB8AC3E}">
        <p14:creationId xmlns:p14="http://schemas.microsoft.com/office/powerpoint/2010/main" val="276714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13DE163C-64DC-404A-8F53-F1ECD2D6EB72}" type="datetimeFigureOut">
              <a:rPr lang="it-IT" smtClean="0"/>
              <a:pPr>
                <a:defRPr/>
              </a:pPr>
              <a:t>14/05/2012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1ED9C39-50D1-4BEF-82C1-358F88235196}" type="slidenum">
              <a:rPr lang="it-IT" smtClean="0"/>
              <a:pPr>
                <a:defRPr/>
              </a:pPr>
              <a:t>‹N›</a:t>
            </a:fld>
            <a:endParaRPr lang="it-IT"/>
          </a:p>
        </p:txBody>
      </p:sp>
    </p:spTree>
    <p:extLst>
      <p:ext uri="{BB962C8B-B14F-4D97-AF65-F5344CB8AC3E}">
        <p14:creationId xmlns:p14="http://schemas.microsoft.com/office/powerpoint/2010/main" val="216558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71C548F3-F56D-4374-A798-C4DADFA0BE0C}" type="datetimeFigureOut">
              <a:rPr lang="it-IT" smtClean="0"/>
              <a:pPr>
                <a:defRPr/>
              </a:pPr>
              <a:t>14/05/2012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30CAB40-2A53-442D-8394-9EF3E4AF548E}" type="slidenum">
              <a:rPr lang="it-IT" smtClean="0"/>
              <a:pPr>
                <a:defRPr/>
              </a:pPr>
              <a:t>‹N›</a:t>
            </a:fld>
            <a:endParaRPr lang="it-IT"/>
          </a:p>
        </p:txBody>
      </p:sp>
    </p:spTree>
    <p:extLst>
      <p:ext uri="{BB962C8B-B14F-4D97-AF65-F5344CB8AC3E}">
        <p14:creationId xmlns:p14="http://schemas.microsoft.com/office/powerpoint/2010/main" val="933489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FC21A7EF-2578-4ECA-9460-A2B165B0E78B}" type="datetimeFigureOut">
              <a:rPr lang="it-IT" smtClean="0"/>
              <a:pPr>
                <a:defRPr/>
              </a:pPr>
              <a:t>14/05/2012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6A30E776-6AC1-4E92-9DC5-05601C51F17E}" type="slidenum">
              <a:rPr lang="it-IT" smtClean="0"/>
              <a:pPr>
                <a:defRPr/>
              </a:pPr>
              <a:t>‹N›</a:t>
            </a:fld>
            <a:endParaRPr lang="it-IT"/>
          </a:p>
        </p:txBody>
      </p:sp>
    </p:spTree>
    <p:extLst>
      <p:ext uri="{BB962C8B-B14F-4D97-AF65-F5344CB8AC3E}">
        <p14:creationId xmlns:p14="http://schemas.microsoft.com/office/powerpoint/2010/main" val="29225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B08F0B57-1AB4-46E1-BF9F-52B3F6D2242D}" type="datetimeFigureOut">
              <a:rPr lang="it-IT" smtClean="0"/>
              <a:pPr>
                <a:defRPr/>
              </a:pPr>
              <a:t>14/05/2012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59B56143-53E2-441C-B02B-CB210C15BFBA}" type="slidenum">
              <a:rPr lang="it-IT" smtClean="0"/>
              <a:pPr>
                <a:defRPr/>
              </a:pPr>
              <a:t>‹N›</a:t>
            </a:fld>
            <a:endParaRPr lang="it-IT"/>
          </a:p>
        </p:txBody>
      </p:sp>
    </p:spTree>
    <p:extLst>
      <p:ext uri="{BB962C8B-B14F-4D97-AF65-F5344CB8AC3E}">
        <p14:creationId xmlns:p14="http://schemas.microsoft.com/office/powerpoint/2010/main" val="1868729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42C46B41-AEB5-4177-B46B-30B184052AC5}" type="datetimeFigureOut">
              <a:rPr lang="it-IT" smtClean="0"/>
              <a:pPr>
                <a:defRPr/>
              </a:pPr>
              <a:t>14/05/2012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1A6072BA-7123-4818-82CA-28D001CFBA21}" type="slidenum">
              <a:rPr lang="it-IT" smtClean="0"/>
              <a:pPr>
                <a:defRPr/>
              </a:pPr>
              <a:t>‹N›</a:t>
            </a:fld>
            <a:endParaRPr lang="it-IT"/>
          </a:p>
        </p:txBody>
      </p:sp>
    </p:spTree>
    <p:extLst>
      <p:ext uri="{BB962C8B-B14F-4D97-AF65-F5344CB8AC3E}">
        <p14:creationId xmlns:p14="http://schemas.microsoft.com/office/powerpoint/2010/main" val="2699986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700F4A0-F12B-44BE-BF07-B012B509206F}" type="datetimeFigureOut">
              <a:rPr lang="it-IT" smtClean="0"/>
              <a:pPr>
                <a:defRPr/>
              </a:pPr>
              <a:t>14/05/2012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BA11ECC-1805-436C-9BBF-A29B4BCE4300}" type="slidenum">
              <a:rPr lang="it-IT" smtClean="0"/>
              <a:pPr>
                <a:defRPr/>
              </a:pPr>
              <a:t>‹N›</a:t>
            </a:fld>
            <a:endParaRPr lang="it-IT"/>
          </a:p>
        </p:txBody>
      </p:sp>
    </p:spTree>
    <p:extLst>
      <p:ext uri="{BB962C8B-B14F-4D97-AF65-F5344CB8AC3E}">
        <p14:creationId xmlns:p14="http://schemas.microsoft.com/office/powerpoint/2010/main" val="2547024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40AB4A7-BC13-470F-BDCD-3BD220099505}" type="datetimeFigureOut">
              <a:rPr lang="it-IT" smtClean="0"/>
              <a:pPr>
                <a:defRPr/>
              </a:pPr>
              <a:t>14/05/2012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F28916C-B213-4B1E-B740-D285DCA70E85}" type="slidenum">
              <a:rPr lang="it-IT" smtClean="0"/>
              <a:pPr>
                <a:defRPr/>
              </a:pPr>
              <a:t>‹N›</a:t>
            </a:fld>
            <a:endParaRPr lang="it-IT"/>
          </a:p>
        </p:txBody>
      </p:sp>
    </p:spTree>
    <p:extLst>
      <p:ext uri="{BB962C8B-B14F-4D97-AF65-F5344CB8AC3E}">
        <p14:creationId xmlns:p14="http://schemas.microsoft.com/office/powerpoint/2010/main" val="1083569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00E42EF-7BCD-438A-9300-42AAB90AE4C4}" type="datetimeFigureOut">
              <a:rPr lang="it-IT" smtClean="0"/>
              <a:pPr>
                <a:defRPr/>
              </a:pPr>
              <a:t>14/05/2012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CA85438-F74E-49BC-9FFC-6403A9AB59DA}" type="slidenum">
              <a:rPr lang="it-IT" smtClean="0"/>
              <a:pPr>
                <a:defRPr/>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scienzainrete.it/files/Aphekom_Summary_Report_Final_big.pn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ce.n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Immagine 9" descr="OIL&amp;NONOIL S&amp;TC Marchi_o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2338" y="5976938"/>
            <a:ext cx="13747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olo 1"/>
          <p:cNvSpPr txBox="1">
            <a:spLocks/>
          </p:cNvSpPr>
          <p:nvPr/>
        </p:nvSpPr>
        <p:spPr>
          <a:xfrm>
            <a:off x="3751263" y="5997575"/>
            <a:ext cx="4845050" cy="641350"/>
          </a:xfrm>
          <a:prstGeom prst="rect">
            <a:avLst/>
          </a:prstGeom>
        </p:spPr>
        <p:txBody>
          <a:bodyPr anchor="ct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it-IT" sz="2800" b="1">
                <a:solidFill>
                  <a:srgbClr val="0000FF"/>
                </a:solidFill>
              </a:rPr>
              <a:t>Modena, 13-15 Maggio 2012</a:t>
            </a:r>
          </a:p>
        </p:txBody>
      </p:sp>
      <p:sp>
        <p:nvSpPr>
          <p:cNvPr id="13323" name="Sottotitolo 2"/>
          <p:cNvSpPr>
            <a:spLocks/>
          </p:cNvSpPr>
          <p:nvPr/>
        </p:nvSpPr>
        <p:spPr bwMode="auto">
          <a:xfrm>
            <a:off x="28575" y="6157913"/>
            <a:ext cx="18954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Font typeface="Arial" charset="0"/>
              <a:buNone/>
            </a:pPr>
            <a:r>
              <a:rPr lang="it-IT" sz="1200" b="1">
                <a:solidFill>
                  <a:schemeClr val="hlink"/>
                </a:solidFill>
                <a:latin typeface="Calibri" pitchFamily="34" charset="0"/>
              </a:rPr>
              <a:t>ORGANIZZATO DA</a:t>
            </a:r>
          </a:p>
        </p:txBody>
      </p:sp>
      <p:sp>
        <p:nvSpPr>
          <p:cNvPr id="13325" name="Line 13"/>
          <p:cNvSpPr>
            <a:spLocks noChangeShapeType="1"/>
          </p:cNvSpPr>
          <p:nvPr/>
        </p:nvSpPr>
        <p:spPr bwMode="auto">
          <a:xfrm>
            <a:off x="0" y="5694363"/>
            <a:ext cx="9144000" cy="0"/>
          </a:xfrm>
          <a:prstGeom prst="line">
            <a:avLst/>
          </a:prstGeom>
          <a:noFill/>
          <a:ln w="5080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326" name="WordArt 14"/>
          <p:cNvSpPr>
            <a:spLocks noChangeArrowheads="1" noChangeShapeType="1" noTextEdit="1"/>
          </p:cNvSpPr>
          <p:nvPr/>
        </p:nvSpPr>
        <p:spPr bwMode="auto">
          <a:xfrm>
            <a:off x="787400" y="523875"/>
            <a:ext cx="1854200" cy="309563"/>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8750"/>
              </a:avLst>
            </a:prstTxWarp>
          </a:bodyPr>
          <a:lstStyle/>
          <a:p>
            <a:pPr algn="ctr"/>
            <a:r>
              <a:rPr lang="it-IT" sz="3600" kern="10">
                <a:ln w="9525">
                  <a:solidFill>
                    <a:srgbClr val="8ACE28"/>
                  </a:solidFill>
                  <a:round/>
                  <a:headEnd/>
                  <a:tailEnd/>
                </a:ln>
                <a:solidFill>
                  <a:srgbClr val="339966"/>
                </a:solidFill>
                <a:latin typeface="Calibri"/>
                <a:cs typeface="Calibri"/>
              </a:rPr>
              <a:t>PROMOTORI</a:t>
            </a:r>
          </a:p>
        </p:txBody>
      </p:sp>
      <p:sp>
        <p:nvSpPr>
          <p:cNvPr id="13327" name="Line 15"/>
          <p:cNvSpPr>
            <a:spLocks noChangeShapeType="1"/>
          </p:cNvSpPr>
          <p:nvPr/>
        </p:nvSpPr>
        <p:spPr bwMode="auto">
          <a:xfrm>
            <a:off x="0" y="5732463"/>
            <a:ext cx="9144000"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13334" name="Immagine 16" descr="LOGO ASSOGASMETAN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050" y="1325563"/>
            <a:ext cx="219392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Immagine 17" descr="FEDERMETANO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5013" y="2895600"/>
            <a:ext cx="20589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Immagine 18" descr="NGV SYSTEM Marchi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08100" y="3979863"/>
            <a:ext cx="88423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25" descr="LA GIORNATA DEL METANO PER I TRASPORTI - LOGO BASS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6375" y="1014413"/>
            <a:ext cx="4344988" cy="3198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1361" y="-1901"/>
            <a:ext cx="8229600" cy="720080"/>
          </a:xfrm>
        </p:spPr>
        <p:txBody>
          <a:bodyPr>
            <a:normAutofit/>
          </a:bodyPr>
          <a:lstStyle/>
          <a:p>
            <a:r>
              <a:rPr lang="it-IT" sz="2800" b="1" dirty="0" smtClean="0"/>
              <a:t>Inquinamento atmosferico e salute dell’uomo</a:t>
            </a:r>
            <a:endParaRPr lang="it-IT" sz="2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21" y="598512"/>
            <a:ext cx="860107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107504" y="6237312"/>
            <a:ext cx="8928992" cy="646331"/>
          </a:xfrm>
          <a:prstGeom prst="rect">
            <a:avLst/>
          </a:prstGeom>
          <a:noFill/>
        </p:spPr>
        <p:txBody>
          <a:bodyPr wrap="square" rtlCol="0">
            <a:spAutoFit/>
          </a:bodyPr>
          <a:lstStyle/>
          <a:p>
            <a:r>
              <a:rPr lang="it-IT" i="1" dirty="0" smtClean="0"/>
              <a:t>Fonte: Cesare Meloni  (2003) «</a:t>
            </a:r>
            <a:r>
              <a:rPr lang="it-IT" dirty="0"/>
              <a:t>Inquinamento atmosferico e </a:t>
            </a:r>
            <a:r>
              <a:rPr lang="it-IT" dirty="0" smtClean="0"/>
              <a:t>salute», in  </a:t>
            </a:r>
            <a:r>
              <a:rPr lang="it-IT" i="1" dirty="0" smtClean="0"/>
              <a:t>Igiene </a:t>
            </a:r>
            <a:r>
              <a:rPr lang="it-IT" i="1" dirty="0"/>
              <a:t>e Sanità Pubblica - Note di Politica Sanitaria</a:t>
            </a:r>
            <a:endParaRPr lang="it-IT" dirty="0"/>
          </a:p>
        </p:txBody>
      </p:sp>
    </p:spTree>
    <p:extLst>
      <p:ext uri="{BB962C8B-B14F-4D97-AF65-F5344CB8AC3E}">
        <p14:creationId xmlns:p14="http://schemas.microsoft.com/office/powerpoint/2010/main" val="3834471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b="1" dirty="0" smtClean="0"/>
              <a:t>Altri effetti dell’inquinamento atmosferico</a:t>
            </a:r>
            <a:endParaRPr lang="it-IT" sz="3600" b="1" dirty="0"/>
          </a:p>
        </p:txBody>
      </p:sp>
      <p:sp>
        <p:nvSpPr>
          <p:cNvPr id="3" name="Segnaposto contenuto 2"/>
          <p:cNvSpPr>
            <a:spLocks noGrp="1"/>
          </p:cNvSpPr>
          <p:nvPr>
            <p:ph idx="1"/>
          </p:nvPr>
        </p:nvSpPr>
        <p:spPr/>
        <p:txBody>
          <a:bodyPr/>
          <a:lstStyle/>
          <a:p>
            <a:r>
              <a:rPr lang="it-IT" dirty="0" smtClean="0"/>
              <a:t>Deterioramento delle </a:t>
            </a:r>
            <a:r>
              <a:rPr lang="it-IT" dirty="0" smtClean="0">
                <a:solidFill>
                  <a:srgbClr val="FF0000"/>
                </a:solidFill>
              </a:rPr>
              <a:t>abitazioni </a:t>
            </a:r>
            <a:r>
              <a:rPr lang="it-IT" dirty="0" smtClean="0"/>
              <a:t>e dei </a:t>
            </a:r>
            <a:r>
              <a:rPr lang="it-IT" dirty="0" smtClean="0">
                <a:solidFill>
                  <a:srgbClr val="FF0000"/>
                </a:solidFill>
              </a:rPr>
              <a:t>monumenti</a:t>
            </a:r>
          </a:p>
          <a:p>
            <a:r>
              <a:rPr lang="it-IT" dirty="0" smtClean="0"/>
              <a:t>Danni alla </a:t>
            </a:r>
            <a:r>
              <a:rPr lang="it-IT" dirty="0" smtClean="0">
                <a:solidFill>
                  <a:srgbClr val="FF0000"/>
                </a:solidFill>
              </a:rPr>
              <a:t>vegetazione</a:t>
            </a:r>
            <a:r>
              <a:rPr lang="it-IT" dirty="0" smtClean="0"/>
              <a:t> (piogge acide)</a:t>
            </a:r>
          </a:p>
          <a:p>
            <a:r>
              <a:rPr lang="it-IT" dirty="0" smtClean="0"/>
              <a:t>Perdita di </a:t>
            </a:r>
            <a:r>
              <a:rPr lang="it-IT" dirty="0" smtClean="0">
                <a:solidFill>
                  <a:srgbClr val="FF0000"/>
                </a:solidFill>
              </a:rPr>
              <a:t>raccolti</a:t>
            </a:r>
          </a:p>
          <a:p>
            <a:r>
              <a:rPr lang="it-IT" dirty="0" smtClean="0"/>
              <a:t>Effetto serra -&gt; eventi climatici estremi -&gt; salute</a:t>
            </a:r>
          </a:p>
          <a:p>
            <a:r>
              <a:rPr lang="it-IT" dirty="0" smtClean="0"/>
              <a:t>Riduzione </a:t>
            </a:r>
            <a:r>
              <a:rPr lang="it-IT" dirty="0"/>
              <a:t>ciclica dello strato di ozono stratosferico-</a:t>
            </a:r>
            <a:r>
              <a:rPr lang="it-IT" dirty="0" smtClean="0"/>
              <a:t>&gt; salute</a:t>
            </a:r>
          </a:p>
          <a:p>
            <a:endParaRPr lang="it-IT" dirty="0"/>
          </a:p>
        </p:txBody>
      </p:sp>
    </p:spTree>
    <p:extLst>
      <p:ext uri="{BB962C8B-B14F-4D97-AF65-F5344CB8AC3E}">
        <p14:creationId xmlns:p14="http://schemas.microsoft.com/office/powerpoint/2010/main" val="523854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708920"/>
            <a:ext cx="8229600" cy="1143000"/>
          </a:xfrm>
        </p:spPr>
        <p:txBody>
          <a:bodyPr>
            <a:normAutofit fontScale="90000"/>
          </a:bodyPr>
          <a:lstStyle/>
          <a:p>
            <a:r>
              <a:rPr lang="it-IT" b="1" dirty="0" smtClean="0"/>
              <a:t>Cosa sappiamo sulla relazione tra inquinamento atmosferico e salute umana?</a:t>
            </a:r>
            <a:endParaRPr lang="it-IT" b="1" dirty="0"/>
          </a:p>
        </p:txBody>
      </p:sp>
    </p:spTree>
    <p:extLst>
      <p:ext uri="{BB962C8B-B14F-4D97-AF65-F5344CB8AC3E}">
        <p14:creationId xmlns:p14="http://schemas.microsoft.com/office/powerpoint/2010/main" val="641553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88706"/>
            <a:ext cx="8229600" cy="1143000"/>
          </a:xfrm>
        </p:spPr>
        <p:txBody>
          <a:bodyPr>
            <a:noAutofit/>
          </a:bodyPr>
          <a:lstStyle/>
          <a:p>
            <a:r>
              <a:rPr lang="it-IT" sz="3600" b="1" dirty="0"/>
              <a:t>Metodologie </a:t>
            </a:r>
            <a:r>
              <a:rPr lang="it-IT" sz="3600" b="1" dirty="0" smtClean="0"/>
              <a:t>disponibili per la valutazione </a:t>
            </a:r>
            <a:r>
              <a:rPr lang="it-IT" sz="3600" b="1" dirty="0"/>
              <a:t>del rischio </a:t>
            </a:r>
            <a:r>
              <a:rPr lang="it-IT" sz="3600" b="1" dirty="0" smtClean="0"/>
              <a:t>per la salute </a:t>
            </a:r>
            <a:r>
              <a:rPr lang="it-IT" sz="3600" b="1" dirty="0"/>
              <a:t>umana</a:t>
            </a:r>
          </a:p>
        </p:txBody>
      </p:sp>
      <p:sp>
        <p:nvSpPr>
          <p:cNvPr id="3" name="Segnaposto contenuto 2"/>
          <p:cNvSpPr>
            <a:spLocks noGrp="1"/>
          </p:cNvSpPr>
          <p:nvPr>
            <p:ph idx="1"/>
          </p:nvPr>
        </p:nvSpPr>
        <p:spPr>
          <a:xfrm>
            <a:off x="457200" y="2553419"/>
            <a:ext cx="8229600" cy="3572744"/>
          </a:xfrm>
        </p:spPr>
        <p:txBody>
          <a:bodyPr/>
          <a:lstStyle/>
          <a:p>
            <a:pPr marL="514350" indent="-514350">
              <a:buFont typeface="+mj-lt"/>
              <a:buAutoNum type="arabicPeriod"/>
            </a:pPr>
            <a:r>
              <a:rPr lang="it-IT" dirty="0"/>
              <a:t>S</a:t>
            </a:r>
            <a:r>
              <a:rPr lang="it-IT" dirty="0" smtClean="0"/>
              <a:t>tudi </a:t>
            </a:r>
            <a:r>
              <a:rPr lang="it-IT" dirty="0"/>
              <a:t>sperimentali su </a:t>
            </a:r>
            <a:r>
              <a:rPr lang="it-IT" dirty="0" smtClean="0"/>
              <a:t>animali</a:t>
            </a:r>
            <a:endParaRPr lang="it-IT" dirty="0"/>
          </a:p>
          <a:p>
            <a:pPr marL="514350" indent="-514350">
              <a:buFont typeface="+mj-lt"/>
              <a:buAutoNum type="arabicPeriod"/>
            </a:pPr>
            <a:r>
              <a:rPr lang="it-IT" dirty="0" smtClean="0"/>
              <a:t>Indagini epidemiologiche </a:t>
            </a:r>
            <a:r>
              <a:rPr lang="it-IT" dirty="0"/>
              <a:t>su campioni rappresentativi di </a:t>
            </a:r>
            <a:r>
              <a:rPr lang="it-IT" dirty="0" smtClean="0"/>
              <a:t>popolazione</a:t>
            </a:r>
            <a:endParaRPr lang="it-IT" dirty="0"/>
          </a:p>
        </p:txBody>
      </p:sp>
    </p:spTree>
    <p:extLst>
      <p:ext uri="{BB962C8B-B14F-4D97-AF65-F5344CB8AC3E}">
        <p14:creationId xmlns:p14="http://schemas.microsoft.com/office/powerpoint/2010/main" val="3122144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Verifiche empiriche dell’effetto dell’IA sulla salute tramite indagini epidemiologiche </a:t>
            </a:r>
            <a:endParaRPr lang="it-IT" sz="3200" b="1" dirty="0"/>
          </a:p>
        </p:txBody>
      </p:sp>
      <p:sp>
        <p:nvSpPr>
          <p:cNvPr id="3" name="Segnaposto contenuto 2"/>
          <p:cNvSpPr>
            <a:spLocks noGrp="1"/>
          </p:cNvSpPr>
          <p:nvPr>
            <p:ph idx="1"/>
          </p:nvPr>
        </p:nvSpPr>
        <p:spPr>
          <a:xfrm>
            <a:off x="249380" y="1430579"/>
            <a:ext cx="8437420" cy="3701008"/>
          </a:xfrm>
        </p:spPr>
        <p:txBody>
          <a:bodyPr/>
          <a:lstStyle/>
          <a:p>
            <a:pPr marL="0" indent="0">
              <a:buNone/>
            </a:pPr>
            <a:r>
              <a:rPr lang="it-IT" dirty="0" smtClean="0"/>
              <a:t>Si valutano sia degli effetti di breve che effetti di lungo periodo. Elementi di difficoltà:</a:t>
            </a:r>
          </a:p>
          <a:p>
            <a:r>
              <a:rPr lang="it-IT" sz="2800" dirty="0" smtClean="0">
                <a:solidFill>
                  <a:srgbClr val="FF0000"/>
                </a:solidFill>
              </a:rPr>
              <a:t>Esposizioni prolungate a bassi livelli di concentrazione</a:t>
            </a:r>
            <a:r>
              <a:rPr lang="it-IT" sz="2800" dirty="0" smtClean="0"/>
              <a:t>  vs. esposizioni brevi a </a:t>
            </a:r>
            <a:r>
              <a:rPr lang="it-IT" sz="2800" dirty="0"/>
              <a:t>livelli di </a:t>
            </a:r>
            <a:r>
              <a:rPr lang="it-IT" sz="2800" dirty="0" smtClean="0"/>
              <a:t>concentrazione elevati</a:t>
            </a:r>
          </a:p>
          <a:p>
            <a:r>
              <a:rPr lang="it-IT" sz="2800" dirty="0">
                <a:solidFill>
                  <a:srgbClr val="FF0000"/>
                </a:solidFill>
              </a:rPr>
              <a:t>G</a:t>
            </a:r>
            <a:r>
              <a:rPr lang="it-IT" sz="2800" dirty="0" smtClean="0">
                <a:solidFill>
                  <a:srgbClr val="FF0000"/>
                </a:solidFill>
              </a:rPr>
              <a:t>rado di esposizione </a:t>
            </a:r>
            <a:r>
              <a:rPr lang="it-IT" sz="2800" dirty="0" smtClean="0"/>
              <a:t>varia in relazione al luogo di residenza e alla tipologia di lavoro</a:t>
            </a:r>
          </a:p>
          <a:p>
            <a:r>
              <a:rPr lang="it-IT" sz="2800" dirty="0" smtClean="0">
                <a:solidFill>
                  <a:srgbClr val="FF0000"/>
                </a:solidFill>
              </a:rPr>
              <a:t>Effetto congiunto di altre cause </a:t>
            </a:r>
            <a:r>
              <a:rPr lang="it-IT" sz="2800" dirty="0" smtClean="0"/>
              <a:t>(fumo, peso, consumo di alcool, stress)</a:t>
            </a:r>
          </a:p>
          <a:p>
            <a:pPr lvl="1"/>
            <a:endParaRPr lang="it-IT" dirty="0"/>
          </a:p>
        </p:txBody>
      </p:sp>
      <p:sp>
        <p:nvSpPr>
          <p:cNvPr id="4" name="CasellaDiTesto 3"/>
          <p:cNvSpPr txBox="1"/>
          <p:nvPr/>
        </p:nvSpPr>
        <p:spPr>
          <a:xfrm>
            <a:off x="249381" y="5442633"/>
            <a:ext cx="8894619" cy="1077218"/>
          </a:xfrm>
          <a:prstGeom prst="rect">
            <a:avLst/>
          </a:prstGeom>
          <a:noFill/>
        </p:spPr>
        <p:txBody>
          <a:bodyPr wrap="square" rtlCol="0">
            <a:spAutoFit/>
          </a:bodyPr>
          <a:lstStyle/>
          <a:p>
            <a:r>
              <a:rPr lang="it-IT" sz="3200" dirty="0" smtClean="0"/>
              <a:t>Si valuta la </a:t>
            </a:r>
            <a:r>
              <a:rPr lang="it-IT" sz="3200" dirty="0" smtClean="0">
                <a:solidFill>
                  <a:srgbClr val="FF0000"/>
                </a:solidFill>
              </a:rPr>
              <a:t>correlazione statistica </a:t>
            </a:r>
            <a:r>
              <a:rPr lang="it-IT" sz="3200" dirty="0" smtClean="0"/>
              <a:t>e non il rapporto </a:t>
            </a:r>
            <a:r>
              <a:rPr lang="it-IT" sz="3200" dirty="0"/>
              <a:t>di </a:t>
            </a:r>
            <a:r>
              <a:rPr lang="it-IT" sz="3200" dirty="0" smtClean="0"/>
              <a:t>causa-effetto</a:t>
            </a:r>
            <a:endParaRPr lang="it-IT" sz="3200" dirty="0"/>
          </a:p>
        </p:txBody>
      </p:sp>
    </p:spTree>
    <p:extLst>
      <p:ext uri="{BB962C8B-B14F-4D97-AF65-F5344CB8AC3E}">
        <p14:creationId xmlns:p14="http://schemas.microsoft.com/office/powerpoint/2010/main" val="3656990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3868"/>
            <a:ext cx="8229600" cy="950313"/>
          </a:xfrm>
        </p:spPr>
        <p:txBody>
          <a:bodyPr>
            <a:noAutofit/>
          </a:bodyPr>
          <a:lstStyle/>
          <a:p>
            <a:r>
              <a:rPr lang="it-IT" sz="3600" b="1" dirty="0" smtClean="0"/>
              <a:t>Metodologie statistiche utilizzate per identificare la correlazione IA-salute</a:t>
            </a:r>
            <a:endParaRPr lang="it-IT" sz="3600" b="1" dirty="0"/>
          </a:p>
        </p:txBody>
      </p:sp>
      <p:sp>
        <p:nvSpPr>
          <p:cNvPr id="3" name="Segnaposto contenuto 2"/>
          <p:cNvSpPr>
            <a:spLocks noGrp="1"/>
          </p:cNvSpPr>
          <p:nvPr>
            <p:ph idx="1"/>
          </p:nvPr>
        </p:nvSpPr>
        <p:spPr>
          <a:xfrm>
            <a:off x="258792" y="1258049"/>
            <a:ext cx="8712680" cy="5410170"/>
          </a:xfrm>
        </p:spPr>
        <p:txBody>
          <a:bodyPr>
            <a:normAutofit fontScale="92500" lnSpcReduction="20000"/>
          </a:bodyPr>
          <a:lstStyle/>
          <a:p>
            <a:pPr marL="0" indent="0">
              <a:buNone/>
            </a:pPr>
            <a:r>
              <a:rPr lang="it-IT" b="1" dirty="0" smtClean="0"/>
              <a:t>Funzioni dose-risposta</a:t>
            </a:r>
          </a:p>
          <a:p>
            <a:r>
              <a:rPr lang="it-IT" dirty="0" smtClean="0"/>
              <a:t>Variabile indipendente (dose): concentrazioni di IA misurate come PM10, PM2,5, </a:t>
            </a:r>
            <a:r>
              <a:rPr lang="it-IT" dirty="0" err="1" smtClean="0"/>
              <a:t>black</a:t>
            </a:r>
            <a:r>
              <a:rPr lang="it-IT" dirty="0" smtClean="0"/>
              <a:t> carbon (BC), </a:t>
            </a:r>
            <a:r>
              <a:rPr lang="it-IT" dirty="0" err="1" smtClean="0"/>
              <a:t>Elemental</a:t>
            </a:r>
            <a:r>
              <a:rPr lang="it-IT" dirty="0" smtClean="0"/>
              <a:t> carbon (EC)</a:t>
            </a:r>
          </a:p>
          <a:p>
            <a:r>
              <a:rPr lang="it-IT" dirty="0" smtClean="0"/>
              <a:t>Variabile dipendente (risposta): effetto sulla salute (mortalità per cause respiratorie-cardiovascolari, ricoveri ospedalieri, attacchi d’asma gravi, bronchiti)</a:t>
            </a:r>
            <a:endParaRPr lang="it-IT" dirty="0"/>
          </a:p>
          <a:p>
            <a:pPr marL="0" indent="0">
              <a:buNone/>
            </a:pPr>
            <a:r>
              <a:rPr lang="it-IT" b="1" dirty="0" smtClean="0"/>
              <a:t>Dati</a:t>
            </a:r>
            <a:r>
              <a:rPr lang="it-IT" dirty="0" smtClean="0"/>
              <a:t>: serie storiche, serie sezionali o </a:t>
            </a:r>
            <a:r>
              <a:rPr lang="it-IT" dirty="0"/>
              <a:t>trasversali</a:t>
            </a:r>
            <a:r>
              <a:rPr lang="it-IT" dirty="0" smtClean="0"/>
              <a:t>, studi di coorte</a:t>
            </a:r>
          </a:p>
          <a:p>
            <a:pPr marL="0" indent="0">
              <a:buNone/>
            </a:pPr>
            <a:r>
              <a:rPr lang="it-IT" i="1" dirty="0" smtClean="0"/>
              <a:t>Serie storiche e sezionali</a:t>
            </a:r>
            <a:r>
              <a:rPr lang="it-IT" dirty="0" smtClean="0"/>
              <a:t>: effetti a breve o effetti acuti di episodi acuti</a:t>
            </a:r>
          </a:p>
          <a:p>
            <a:pPr marL="0" indent="0">
              <a:buNone/>
            </a:pPr>
            <a:r>
              <a:rPr lang="it-IT" i="1" dirty="0" smtClean="0"/>
              <a:t>Studi di coorte</a:t>
            </a:r>
            <a:r>
              <a:rPr lang="it-IT" dirty="0" smtClean="0"/>
              <a:t>: effetti a lungo termine di esposizioni prolungate</a:t>
            </a:r>
          </a:p>
        </p:txBody>
      </p:sp>
    </p:spTree>
    <p:extLst>
      <p:ext uri="{BB962C8B-B14F-4D97-AF65-F5344CB8AC3E}">
        <p14:creationId xmlns:p14="http://schemas.microsoft.com/office/powerpoint/2010/main" val="4088755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26883"/>
          </a:xfrm>
        </p:spPr>
        <p:txBody>
          <a:bodyPr/>
          <a:lstStyle/>
          <a:p>
            <a:r>
              <a:rPr lang="it-IT" sz="4000" b="1" dirty="0" smtClean="0"/>
              <a:t>Principali studi effettuati in Europa</a:t>
            </a:r>
            <a:endParaRPr lang="it-IT" sz="4000" b="1" dirty="0"/>
          </a:p>
        </p:txBody>
      </p:sp>
      <p:sp>
        <p:nvSpPr>
          <p:cNvPr id="3" name="Segnaposto contenuto 2"/>
          <p:cNvSpPr>
            <a:spLocks noGrp="1"/>
          </p:cNvSpPr>
          <p:nvPr>
            <p:ph idx="1"/>
          </p:nvPr>
        </p:nvSpPr>
        <p:spPr>
          <a:xfrm>
            <a:off x="457200" y="1224952"/>
            <a:ext cx="8445260" cy="5210354"/>
          </a:xfrm>
        </p:spPr>
        <p:txBody>
          <a:bodyPr>
            <a:normAutofit fontScale="92500" lnSpcReduction="10000"/>
          </a:bodyPr>
          <a:lstStyle/>
          <a:p>
            <a:pPr marL="0" indent="0">
              <a:buNone/>
            </a:pPr>
            <a:r>
              <a:rPr lang="en-US" dirty="0" smtClean="0"/>
              <a:t>Air </a:t>
            </a:r>
            <a:r>
              <a:rPr lang="en-US" dirty="0"/>
              <a:t>Pollution and Health: a European Approach (</a:t>
            </a:r>
            <a:r>
              <a:rPr lang="en-US" dirty="0">
                <a:solidFill>
                  <a:srgbClr val="FF0000"/>
                </a:solidFill>
              </a:rPr>
              <a:t>APHEA</a:t>
            </a:r>
            <a:r>
              <a:rPr lang="en-US" dirty="0"/>
              <a:t>) </a:t>
            </a:r>
            <a:r>
              <a:rPr lang="en-US" dirty="0" smtClean="0"/>
              <a:t>study (</a:t>
            </a:r>
            <a:r>
              <a:rPr lang="en-US" dirty="0" err="1" smtClean="0"/>
              <a:t>serie</a:t>
            </a:r>
            <a:r>
              <a:rPr lang="en-US" dirty="0" smtClean="0"/>
              <a:t> </a:t>
            </a:r>
            <a:r>
              <a:rPr lang="en-US" dirty="0" err="1" smtClean="0"/>
              <a:t>temporali</a:t>
            </a:r>
            <a:r>
              <a:rPr lang="en-US" dirty="0" smtClean="0"/>
              <a:t>): 6-8 </a:t>
            </a:r>
            <a:r>
              <a:rPr lang="en-US" dirty="0" err="1" smtClean="0"/>
              <a:t>città</a:t>
            </a:r>
            <a:r>
              <a:rPr lang="en-US" dirty="0" smtClean="0"/>
              <a:t> </a:t>
            </a:r>
            <a:r>
              <a:rPr lang="en-US" dirty="0" err="1" smtClean="0"/>
              <a:t>europee</a:t>
            </a:r>
            <a:endParaRPr lang="en-US" dirty="0" smtClean="0"/>
          </a:p>
          <a:p>
            <a:pPr marL="0" indent="0">
              <a:buNone/>
            </a:pPr>
            <a:r>
              <a:rPr lang="it-IT" dirty="0" err="1"/>
              <a:t>Pollution</a:t>
            </a:r>
            <a:r>
              <a:rPr lang="it-IT" dirty="0"/>
              <a:t> </a:t>
            </a:r>
            <a:r>
              <a:rPr lang="it-IT" dirty="0" err="1" smtClean="0"/>
              <a:t>Effects</a:t>
            </a:r>
            <a:r>
              <a:rPr lang="it-IT" dirty="0" smtClean="0"/>
              <a:t> </a:t>
            </a:r>
            <a:r>
              <a:rPr lang="en-US" dirty="0" smtClean="0"/>
              <a:t>on </a:t>
            </a:r>
            <a:r>
              <a:rPr lang="en-US" dirty="0"/>
              <a:t>Asthmatic Children in </a:t>
            </a:r>
            <a:r>
              <a:rPr lang="en-US" dirty="0" smtClean="0"/>
              <a:t>Europe </a:t>
            </a:r>
            <a:r>
              <a:rPr lang="en-US" dirty="0"/>
              <a:t>(</a:t>
            </a:r>
            <a:r>
              <a:rPr lang="en-US" dirty="0">
                <a:solidFill>
                  <a:srgbClr val="FF0000"/>
                </a:solidFill>
              </a:rPr>
              <a:t>PEACE</a:t>
            </a:r>
            <a:r>
              <a:rPr lang="en-US" dirty="0"/>
              <a:t>) </a:t>
            </a:r>
            <a:r>
              <a:rPr lang="en-US" dirty="0" smtClean="0"/>
              <a:t>study</a:t>
            </a:r>
            <a:r>
              <a:rPr lang="en-US" dirty="0"/>
              <a:t>: 14 </a:t>
            </a:r>
            <a:r>
              <a:rPr lang="en-US" dirty="0" err="1" smtClean="0"/>
              <a:t>centri</a:t>
            </a:r>
            <a:r>
              <a:rPr lang="en-US" dirty="0" smtClean="0"/>
              <a:t> di </a:t>
            </a:r>
            <a:r>
              <a:rPr lang="en-US" dirty="0" err="1" smtClean="0"/>
              <a:t>ricerca</a:t>
            </a:r>
            <a:r>
              <a:rPr lang="en-US" dirty="0" smtClean="0"/>
              <a:t> con un </a:t>
            </a:r>
            <a:r>
              <a:rPr lang="en-US" dirty="0" err="1" smtClean="0"/>
              <a:t>protocollo</a:t>
            </a:r>
            <a:r>
              <a:rPr lang="en-US" dirty="0" smtClean="0"/>
              <a:t> di studio </a:t>
            </a:r>
            <a:r>
              <a:rPr lang="en-US" dirty="0" err="1" smtClean="0"/>
              <a:t>comune</a:t>
            </a:r>
            <a:r>
              <a:rPr lang="en-US" dirty="0" smtClean="0"/>
              <a:t> </a:t>
            </a:r>
          </a:p>
          <a:p>
            <a:pPr marL="0" indent="0">
              <a:buNone/>
            </a:pPr>
            <a:r>
              <a:rPr lang="it-IT" dirty="0" smtClean="0"/>
              <a:t>Studi </a:t>
            </a:r>
            <a:r>
              <a:rPr lang="it-IT" dirty="0"/>
              <a:t>di coorte </a:t>
            </a:r>
            <a:r>
              <a:rPr lang="it-IT" dirty="0" smtClean="0"/>
              <a:t>(</a:t>
            </a:r>
            <a:r>
              <a:rPr lang="it-IT" dirty="0" err="1" smtClean="0"/>
              <a:t>Cohort</a:t>
            </a:r>
            <a:r>
              <a:rPr lang="it-IT" dirty="0" smtClean="0"/>
              <a:t> </a:t>
            </a:r>
            <a:r>
              <a:rPr lang="it-IT" dirty="0" err="1" smtClean="0"/>
              <a:t>studies</a:t>
            </a:r>
            <a:r>
              <a:rPr lang="it-IT" dirty="0" smtClean="0"/>
              <a:t>):</a:t>
            </a:r>
          </a:p>
          <a:p>
            <a:r>
              <a:rPr lang="it-IT" dirty="0"/>
              <a:t>120,852 adulti, di età tra i 55–69 anni, Olanda</a:t>
            </a:r>
          </a:p>
          <a:p>
            <a:r>
              <a:rPr lang="it-IT" dirty="0"/>
              <a:t>14,284 adulti, di età tra i 25–59 anni, Francia</a:t>
            </a:r>
          </a:p>
          <a:p>
            <a:r>
              <a:rPr lang="it-IT" dirty="0" smtClean="0"/>
              <a:t>500,000 adulti, di età tra i 20–87 anni, USA</a:t>
            </a:r>
          </a:p>
          <a:p>
            <a:r>
              <a:rPr lang="it-IT" dirty="0" smtClean="0"/>
              <a:t>70,000 veterani di guerra</a:t>
            </a:r>
            <a:r>
              <a:rPr lang="it-IT" dirty="0"/>
              <a:t>, </a:t>
            </a:r>
            <a:r>
              <a:rPr lang="it-IT" dirty="0" smtClean="0"/>
              <a:t>USA</a:t>
            </a:r>
            <a:endParaRPr lang="it-IT" dirty="0"/>
          </a:p>
        </p:txBody>
      </p:sp>
    </p:spTree>
    <p:extLst>
      <p:ext uri="{BB962C8B-B14F-4D97-AF65-F5344CB8AC3E}">
        <p14:creationId xmlns:p14="http://schemas.microsoft.com/office/powerpoint/2010/main" val="3356887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4951562" y="2605177"/>
            <a:ext cx="1742536" cy="31572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Rettangolo 2"/>
          <p:cNvSpPr/>
          <p:nvPr/>
        </p:nvSpPr>
        <p:spPr>
          <a:xfrm>
            <a:off x="4951562" y="2777703"/>
            <a:ext cx="1621765" cy="2984740"/>
          </a:xfrm>
          <a:prstGeom prst="rect">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Rettangolo 1"/>
          <p:cNvSpPr/>
          <p:nvPr/>
        </p:nvSpPr>
        <p:spPr>
          <a:xfrm>
            <a:off x="4917057" y="2777704"/>
            <a:ext cx="1656271" cy="29847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3685"/>
            <a:ext cx="9012705" cy="581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olo 3"/>
          <p:cNvSpPr>
            <a:spLocks noGrp="1"/>
          </p:cNvSpPr>
          <p:nvPr>
            <p:ph type="title"/>
          </p:nvPr>
        </p:nvSpPr>
        <p:spPr>
          <a:xfrm>
            <a:off x="391552" y="121196"/>
            <a:ext cx="8229600" cy="787524"/>
          </a:xfrm>
        </p:spPr>
        <p:txBody>
          <a:bodyPr>
            <a:normAutofit/>
          </a:bodyPr>
          <a:lstStyle/>
          <a:p>
            <a:r>
              <a:rPr lang="it-IT" sz="3200" b="1" dirty="0"/>
              <a:t>Mortalità:  </a:t>
            </a:r>
            <a:r>
              <a:rPr lang="it-IT" sz="3200" b="1" dirty="0" smtClean="0"/>
              <a:t>diversi effetti, 2 metriche</a:t>
            </a:r>
            <a:endParaRPr lang="it-IT" sz="3200" b="1" dirty="0"/>
          </a:p>
        </p:txBody>
      </p:sp>
      <p:sp>
        <p:nvSpPr>
          <p:cNvPr id="5" name="Freccia in su 4"/>
          <p:cNvSpPr/>
          <p:nvPr/>
        </p:nvSpPr>
        <p:spPr>
          <a:xfrm>
            <a:off x="5408761" y="5834753"/>
            <a:ext cx="672861" cy="48967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p:cNvSpPr/>
          <p:nvPr/>
        </p:nvSpPr>
        <p:spPr>
          <a:xfrm>
            <a:off x="260637" y="6441897"/>
            <a:ext cx="4245714" cy="369332"/>
          </a:xfrm>
          <a:prstGeom prst="rect">
            <a:avLst/>
          </a:prstGeom>
        </p:spPr>
        <p:txBody>
          <a:bodyPr wrap="none">
            <a:spAutoFit/>
          </a:bodyPr>
          <a:lstStyle/>
          <a:p>
            <a:r>
              <a:rPr lang="it-IT" dirty="0" smtClean="0"/>
              <a:t>Fonte: World </a:t>
            </a:r>
            <a:r>
              <a:rPr lang="it-IT" dirty="0" err="1"/>
              <a:t>Health</a:t>
            </a:r>
            <a:r>
              <a:rPr lang="it-IT" dirty="0"/>
              <a:t> Organization 2012 </a:t>
            </a:r>
          </a:p>
        </p:txBody>
      </p:sp>
      <p:sp>
        <p:nvSpPr>
          <p:cNvPr id="8" name="Rettangolo 7"/>
          <p:cNvSpPr/>
          <p:nvPr/>
        </p:nvSpPr>
        <p:spPr>
          <a:xfrm>
            <a:off x="4917057" y="2605177"/>
            <a:ext cx="1777041" cy="322957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9"/>
          <p:cNvSpPr/>
          <p:nvPr/>
        </p:nvSpPr>
        <p:spPr>
          <a:xfrm>
            <a:off x="3812875" y="908719"/>
            <a:ext cx="1777042" cy="33348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81816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69" y="332656"/>
            <a:ext cx="7970394"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olo 3"/>
          <p:cNvSpPr txBox="1">
            <a:spLocks/>
          </p:cNvSpPr>
          <p:nvPr/>
        </p:nvSpPr>
        <p:spPr>
          <a:xfrm>
            <a:off x="391552" y="121196"/>
            <a:ext cx="8229600" cy="78752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it-IT" sz="3200" dirty="0"/>
          </a:p>
        </p:txBody>
      </p:sp>
      <p:sp>
        <p:nvSpPr>
          <p:cNvPr id="4" name="Titolo 3"/>
          <p:cNvSpPr>
            <a:spLocks noGrp="1"/>
          </p:cNvSpPr>
          <p:nvPr>
            <p:ph type="title"/>
          </p:nvPr>
        </p:nvSpPr>
        <p:spPr>
          <a:xfrm>
            <a:off x="55798" y="0"/>
            <a:ext cx="8901107" cy="379183"/>
          </a:xfrm>
        </p:spPr>
        <p:txBody>
          <a:bodyPr>
            <a:noAutofit/>
          </a:bodyPr>
          <a:lstStyle/>
          <a:p>
            <a:r>
              <a:rPr lang="it-IT" sz="2800" b="1" dirty="0"/>
              <a:t>Mortalità: d</a:t>
            </a:r>
            <a:r>
              <a:rPr lang="it-IT" sz="2800" b="1" dirty="0" smtClean="0"/>
              <a:t>iverse città, </a:t>
            </a:r>
            <a:r>
              <a:rPr lang="it-IT" sz="2800" b="1" dirty="0"/>
              <a:t>2 </a:t>
            </a:r>
            <a:r>
              <a:rPr lang="it-IT" sz="2800" b="1" dirty="0" smtClean="0"/>
              <a:t>metriche</a:t>
            </a:r>
            <a:endParaRPr lang="it-IT" sz="2800" b="1" dirty="0"/>
          </a:p>
        </p:txBody>
      </p:sp>
      <p:sp>
        <p:nvSpPr>
          <p:cNvPr id="6" name="Rettangolo 5"/>
          <p:cNvSpPr/>
          <p:nvPr/>
        </p:nvSpPr>
        <p:spPr>
          <a:xfrm>
            <a:off x="2917573" y="6441897"/>
            <a:ext cx="4245714" cy="369332"/>
          </a:xfrm>
          <a:prstGeom prst="rect">
            <a:avLst/>
          </a:prstGeom>
        </p:spPr>
        <p:txBody>
          <a:bodyPr wrap="none">
            <a:spAutoFit/>
          </a:bodyPr>
          <a:lstStyle/>
          <a:p>
            <a:r>
              <a:rPr lang="it-IT" dirty="0" smtClean="0"/>
              <a:t>Fonte: World </a:t>
            </a:r>
            <a:r>
              <a:rPr lang="it-IT" dirty="0" err="1"/>
              <a:t>Health</a:t>
            </a:r>
            <a:r>
              <a:rPr lang="it-IT" dirty="0"/>
              <a:t> Organization 2012 </a:t>
            </a:r>
          </a:p>
        </p:txBody>
      </p:sp>
    </p:spTree>
    <p:extLst>
      <p:ext uri="{BB962C8B-B14F-4D97-AF65-F5344CB8AC3E}">
        <p14:creationId xmlns:p14="http://schemas.microsoft.com/office/powerpoint/2010/main" val="3009495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1363" y="274638"/>
            <a:ext cx="8535437" cy="706090"/>
          </a:xfrm>
        </p:spPr>
        <p:txBody>
          <a:bodyPr>
            <a:noAutofit/>
          </a:bodyPr>
          <a:lstStyle/>
          <a:p>
            <a:r>
              <a:rPr lang="it-IT" sz="3600" b="1" dirty="0" smtClean="0"/>
              <a:t>Mortalità: 4 studi, diverse cause, 2 metriche</a:t>
            </a:r>
            <a:endParaRPr lang="it-IT" sz="3600" b="1" dirty="0"/>
          </a:p>
        </p:txBody>
      </p:sp>
      <p:sp>
        <p:nvSpPr>
          <p:cNvPr id="3" name="Segnaposto contenuto 2"/>
          <p:cNvSpPr>
            <a:spLocks noGrp="1"/>
          </p:cNvSpPr>
          <p:nvPr>
            <p:ph idx="1"/>
          </p:nvPr>
        </p:nvSpPr>
        <p:spPr/>
        <p:txBody>
          <a:bodyPr/>
          <a:lstStyle/>
          <a:p>
            <a:endParaRPr lang="it-IT"/>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63" y="1412776"/>
            <a:ext cx="8669109" cy="5196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ccia in su 3"/>
          <p:cNvSpPr/>
          <p:nvPr/>
        </p:nvSpPr>
        <p:spPr>
          <a:xfrm>
            <a:off x="6029863" y="5470555"/>
            <a:ext cx="603849" cy="6556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p:cNvSpPr/>
          <p:nvPr/>
        </p:nvSpPr>
        <p:spPr>
          <a:xfrm>
            <a:off x="260637" y="6441897"/>
            <a:ext cx="4245714" cy="369332"/>
          </a:xfrm>
          <a:prstGeom prst="rect">
            <a:avLst/>
          </a:prstGeom>
        </p:spPr>
        <p:txBody>
          <a:bodyPr wrap="none">
            <a:spAutoFit/>
          </a:bodyPr>
          <a:lstStyle/>
          <a:p>
            <a:r>
              <a:rPr lang="it-IT" dirty="0" smtClean="0"/>
              <a:t>Fonte: World </a:t>
            </a:r>
            <a:r>
              <a:rPr lang="it-IT" dirty="0" err="1"/>
              <a:t>Health</a:t>
            </a:r>
            <a:r>
              <a:rPr lang="it-IT" dirty="0"/>
              <a:t> Organization 2012 </a:t>
            </a:r>
          </a:p>
        </p:txBody>
      </p:sp>
      <p:sp>
        <p:nvSpPr>
          <p:cNvPr id="7" name="Rettangolo 6"/>
          <p:cNvSpPr/>
          <p:nvPr/>
        </p:nvSpPr>
        <p:spPr>
          <a:xfrm>
            <a:off x="5469147" y="2309990"/>
            <a:ext cx="1777041" cy="322957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1494974" y="1924746"/>
            <a:ext cx="1386250" cy="33348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04317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O&amp;NO S&amp;TC picco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6369050"/>
            <a:ext cx="828675" cy="488950"/>
          </a:xfrm>
          <a:prstGeom prst="rect">
            <a:avLst/>
          </a:prstGeom>
          <a:noFill/>
          <a:extLst>
            <a:ext uri="{909E8E84-426E-40DD-AFC4-6F175D3DCCD1}">
              <a14:hiddenFill xmlns:a14="http://schemas.microsoft.com/office/drawing/2010/main">
                <a:solidFill>
                  <a:srgbClr val="FFFFFF"/>
                </a:solidFill>
              </a14:hiddenFill>
            </a:ext>
          </a:extLst>
        </p:spPr>
      </p:pic>
      <p:sp>
        <p:nvSpPr>
          <p:cNvPr id="14341" name="Line 5"/>
          <p:cNvSpPr>
            <a:spLocks noChangeShapeType="1"/>
          </p:cNvSpPr>
          <p:nvPr/>
        </p:nvSpPr>
        <p:spPr bwMode="auto">
          <a:xfrm flipV="1">
            <a:off x="0" y="704850"/>
            <a:ext cx="7870825" cy="44450"/>
          </a:xfrm>
          <a:prstGeom prst="line">
            <a:avLst/>
          </a:prstGeom>
          <a:noFill/>
          <a:ln w="3810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342" name="Line 6"/>
          <p:cNvSpPr>
            <a:spLocks noChangeShapeType="1"/>
          </p:cNvSpPr>
          <p:nvPr/>
        </p:nvSpPr>
        <p:spPr bwMode="auto">
          <a:xfrm>
            <a:off x="0" y="6334125"/>
            <a:ext cx="9144000"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343" name="WordArt 7"/>
          <p:cNvSpPr>
            <a:spLocks noChangeArrowheads="1" noChangeShapeType="1" noTextEdit="1"/>
          </p:cNvSpPr>
          <p:nvPr/>
        </p:nvSpPr>
        <p:spPr bwMode="auto">
          <a:xfrm>
            <a:off x="7667625" y="6434138"/>
            <a:ext cx="1360488" cy="3333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it-IT" sz="3600" kern="10" dirty="0">
                <a:ln w="9525">
                  <a:solidFill>
                    <a:schemeClr val="hlink"/>
                  </a:solidFill>
                  <a:round/>
                  <a:headEnd/>
                  <a:tailEnd/>
                </a:ln>
                <a:solidFill>
                  <a:srgbClr val="333399"/>
                </a:solidFill>
                <a:latin typeface="Calibri"/>
                <a:cs typeface="Calibri"/>
              </a:rPr>
              <a:t>13-15 maggio 2012</a:t>
            </a:r>
          </a:p>
          <a:p>
            <a:pPr algn="ctr"/>
            <a:r>
              <a:rPr lang="it-IT" sz="3600" kern="10" dirty="0">
                <a:ln w="9525">
                  <a:solidFill>
                    <a:schemeClr val="hlink"/>
                  </a:solidFill>
                  <a:round/>
                  <a:headEnd/>
                  <a:tailEnd/>
                </a:ln>
                <a:solidFill>
                  <a:srgbClr val="333399"/>
                </a:solidFill>
                <a:latin typeface="Calibri"/>
                <a:cs typeface="Calibri"/>
              </a:rPr>
              <a:t>Modena Fiere</a:t>
            </a:r>
          </a:p>
        </p:txBody>
      </p:sp>
      <p:pic>
        <p:nvPicPr>
          <p:cNvPr id="14344" name="Picture 8"/>
          <p:cNvPicPr>
            <a:picLocks noChangeAspect="1" noChangeArrowheads="1"/>
          </p:cNvPicPr>
          <p:nvPr/>
        </p:nvPicPr>
        <p:blipFill>
          <a:blip r:embed="rId3">
            <a:extLst>
              <a:ext uri="{28A0092B-C50C-407E-A947-70E740481C1C}">
                <a14:useLocalDpi xmlns:a14="http://schemas.microsoft.com/office/drawing/2010/main" val="0"/>
              </a:ext>
            </a:extLst>
          </a:blip>
          <a:srcRect l="31299" t="73430" r="28760" b="19377"/>
          <a:stretch>
            <a:fillRect/>
          </a:stretch>
        </p:blipFill>
        <p:spPr bwMode="auto">
          <a:xfrm>
            <a:off x="1258888" y="6467475"/>
            <a:ext cx="27003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WordArt 9"/>
          <p:cNvSpPr>
            <a:spLocks noChangeArrowheads="1" noChangeShapeType="1" noTextEdit="1"/>
          </p:cNvSpPr>
          <p:nvPr/>
        </p:nvSpPr>
        <p:spPr bwMode="auto">
          <a:xfrm>
            <a:off x="179388" y="6524625"/>
            <a:ext cx="863600" cy="117475"/>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8750"/>
              </a:avLst>
            </a:prstTxWarp>
          </a:bodyPr>
          <a:lstStyle/>
          <a:p>
            <a:pPr algn="ctr"/>
            <a:r>
              <a:rPr lang="it-IT" sz="3600" kern="10">
                <a:ln w="9525">
                  <a:solidFill>
                    <a:srgbClr val="8ACE28"/>
                  </a:solidFill>
                  <a:round/>
                  <a:headEnd/>
                  <a:tailEnd/>
                </a:ln>
                <a:solidFill>
                  <a:srgbClr val="339966"/>
                </a:solidFill>
                <a:latin typeface="Calibri"/>
                <a:cs typeface="Calibri"/>
              </a:rPr>
              <a:t>PROMOTORI</a:t>
            </a:r>
          </a:p>
        </p:txBody>
      </p:sp>
      <p:pic>
        <p:nvPicPr>
          <p:cNvPr id="14346" name="Picture 10" descr="giornata del meta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1300" y="0"/>
            <a:ext cx="1273175" cy="979488"/>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p:cNvSpPr txBox="1">
            <a:spLocks/>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2500" lnSpcReduction="20000"/>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it-IT" b="1" dirty="0" smtClean="0"/>
              <a:t>Valutazioni economiche e sanitarie della riduzione dell’inquinamento atmosferico da traffico</a:t>
            </a:r>
            <a:endParaRPr lang="it-IT" b="1" dirty="0"/>
          </a:p>
        </p:txBody>
      </p:sp>
      <p:sp>
        <p:nvSpPr>
          <p:cNvPr id="11" name="Sottotitolo 2"/>
          <p:cNvSpPr txBox="1">
            <a:spLocks/>
          </p:cNvSpPr>
          <p:nvPr/>
        </p:nvSpPr>
        <p:spPr>
          <a:xfrm>
            <a:off x="1371600" y="3886200"/>
            <a:ext cx="6400800" cy="17526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it-IT" b="1" dirty="0" smtClean="0"/>
              <a:t>Romeo </a:t>
            </a:r>
            <a:r>
              <a:rPr lang="it-IT" b="1" dirty="0" err="1" smtClean="0"/>
              <a:t>Danielis</a:t>
            </a:r>
            <a:r>
              <a:rPr lang="it-IT" b="1" dirty="0" smtClean="0"/>
              <a:t> </a:t>
            </a:r>
            <a:endParaRPr lang="it-IT" dirty="0" smtClean="0"/>
          </a:p>
          <a:p>
            <a:pPr marL="0" indent="0" algn="ctr">
              <a:buNone/>
            </a:pPr>
            <a:r>
              <a:rPr lang="it-IT" dirty="0" smtClean="0"/>
              <a:t>Università degli Studi di Trieste</a:t>
            </a:r>
          </a:p>
          <a:p>
            <a:pPr marL="0" indent="0" algn="ctr">
              <a:buNone/>
            </a:pPr>
            <a:r>
              <a:rPr lang="it-IT" dirty="0" smtClean="0"/>
              <a:t>danielis@units.it</a:t>
            </a:r>
            <a:endParaRPr lang="it-IT" dirty="0"/>
          </a:p>
        </p:txBody>
      </p:sp>
    </p:spTree>
    <p:extLst>
      <p:ext uri="{BB962C8B-B14F-4D97-AF65-F5344CB8AC3E}">
        <p14:creationId xmlns:p14="http://schemas.microsoft.com/office/powerpoint/2010/main" val="1505775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60532"/>
          </a:xfrm>
        </p:spPr>
        <p:txBody>
          <a:bodyPr/>
          <a:lstStyle/>
          <a:p>
            <a:r>
              <a:rPr lang="it-IT" sz="3600" b="1" dirty="0" err="1" smtClean="0"/>
              <a:t>Morbidità</a:t>
            </a:r>
            <a:endParaRPr lang="it-IT" sz="3600" b="1" dirty="0"/>
          </a:p>
        </p:txBody>
      </p:sp>
      <p:sp>
        <p:nvSpPr>
          <p:cNvPr id="3" name="Segnaposto contenuto 2"/>
          <p:cNvSpPr>
            <a:spLocks noGrp="1"/>
          </p:cNvSpPr>
          <p:nvPr>
            <p:ph idx="1"/>
          </p:nvPr>
        </p:nvSpPr>
        <p:spPr/>
        <p:txBody>
          <a:bodyPr/>
          <a:lstStyle/>
          <a:p>
            <a:endParaRPr lang="it-IT"/>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3192"/>
            <a:ext cx="9418096" cy="556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ccia in su 3"/>
          <p:cNvSpPr/>
          <p:nvPr/>
        </p:nvSpPr>
        <p:spPr>
          <a:xfrm>
            <a:off x="5607170" y="6041307"/>
            <a:ext cx="483080" cy="48167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p:cNvSpPr/>
          <p:nvPr/>
        </p:nvSpPr>
        <p:spPr>
          <a:xfrm>
            <a:off x="5172382" y="6465741"/>
            <a:ext cx="4245714" cy="369332"/>
          </a:xfrm>
          <a:prstGeom prst="rect">
            <a:avLst/>
          </a:prstGeom>
        </p:spPr>
        <p:txBody>
          <a:bodyPr wrap="none">
            <a:spAutoFit/>
          </a:bodyPr>
          <a:lstStyle/>
          <a:p>
            <a:r>
              <a:rPr lang="it-IT" dirty="0" smtClean="0"/>
              <a:t>Fonte: World </a:t>
            </a:r>
            <a:r>
              <a:rPr lang="it-IT" dirty="0" err="1"/>
              <a:t>Health</a:t>
            </a:r>
            <a:r>
              <a:rPr lang="it-IT" dirty="0"/>
              <a:t> Organization 2012 </a:t>
            </a:r>
          </a:p>
        </p:txBody>
      </p:sp>
      <p:sp>
        <p:nvSpPr>
          <p:cNvPr id="7" name="Rettangolo 6"/>
          <p:cNvSpPr/>
          <p:nvPr/>
        </p:nvSpPr>
        <p:spPr>
          <a:xfrm>
            <a:off x="4917057" y="3295291"/>
            <a:ext cx="1897811" cy="253946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7243479" y="1364445"/>
            <a:ext cx="1365683" cy="36083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14871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7785"/>
          </a:xfrm>
        </p:spPr>
        <p:txBody>
          <a:bodyPr/>
          <a:lstStyle/>
          <a:p>
            <a:r>
              <a:rPr lang="it-IT" sz="3600" b="1" dirty="0" smtClean="0"/>
              <a:t>Risultati per 8 città italiane</a:t>
            </a:r>
            <a:endParaRPr lang="it-IT" sz="3600" b="1" dirty="0"/>
          </a:p>
        </p:txBody>
      </p:sp>
      <p:sp>
        <p:nvSpPr>
          <p:cNvPr id="3" name="Segnaposto contenuto 2"/>
          <p:cNvSpPr>
            <a:spLocks noGrp="1"/>
          </p:cNvSpPr>
          <p:nvPr>
            <p:ph idx="1"/>
          </p:nvPr>
        </p:nvSpPr>
        <p:spPr/>
        <p:txBody>
          <a:bodyPr/>
          <a:lstStyle/>
          <a:p>
            <a:endParaRPr lang="it-IT"/>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27" y="1628800"/>
            <a:ext cx="9028277" cy="413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ccia in su 3"/>
          <p:cNvSpPr/>
          <p:nvPr/>
        </p:nvSpPr>
        <p:spPr>
          <a:xfrm>
            <a:off x="6469811" y="4753155"/>
            <a:ext cx="276046" cy="32780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CasellaDiTesto 5"/>
          <p:cNvSpPr txBox="1"/>
          <p:nvPr/>
        </p:nvSpPr>
        <p:spPr>
          <a:xfrm>
            <a:off x="107504" y="6237312"/>
            <a:ext cx="8928992" cy="646331"/>
          </a:xfrm>
          <a:prstGeom prst="rect">
            <a:avLst/>
          </a:prstGeom>
          <a:noFill/>
        </p:spPr>
        <p:txBody>
          <a:bodyPr wrap="square" rtlCol="0">
            <a:spAutoFit/>
          </a:bodyPr>
          <a:lstStyle/>
          <a:p>
            <a:r>
              <a:rPr lang="it-IT" i="1" dirty="0" smtClean="0"/>
              <a:t>Fonte: Cesare Meloni  (2003) «</a:t>
            </a:r>
            <a:r>
              <a:rPr lang="it-IT" dirty="0"/>
              <a:t>Inquinamento atmosferico e </a:t>
            </a:r>
            <a:r>
              <a:rPr lang="it-IT" dirty="0" smtClean="0"/>
              <a:t>salute», in  </a:t>
            </a:r>
            <a:r>
              <a:rPr lang="it-IT" i="1" dirty="0" smtClean="0"/>
              <a:t>Igiene </a:t>
            </a:r>
            <a:r>
              <a:rPr lang="it-IT" i="1" dirty="0"/>
              <a:t>e Sanità Pubblica - Note di Politica Sanitaria</a:t>
            </a:r>
            <a:endParaRPr lang="it-IT" dirty="0"/>
          </a:p>
        </p:txBody>
      </p:sp>
      <p:sp>
        <p:nvSpPr>
          <p:cNvPr id="7" name="Rettangolo 6"/>
          <p:cNvSpPr/>
          <p:nvPr/>
        </p:nvSpPr>
        <p:spPr>
          <a:xfrm>
            <a:off x="5857337" y="2898475"/>
            <a:ext cx="1492370" cy="185468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1431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8023" y="0"/>
            <a:ext cx="8548777" cy="706090"/>
          </a:xfrm>
        </p:spPr>
        <p:txBody>
          <a:bodyPr>
            <a:normAutofit/>
          </a:bodyPr>
          <a:lstStyle/>
          <a:p>
            <a:r>
              <a:rPr lang="it-IT" sz="3200" b="1" dirty="0" smtClean="0"/>
              <a:t>Sintesi dei risultati degli studi epidemiologici</a:t>
            </a:r>
            <a:endParaRPr lang="it-IT" sz="3200" b="1" dirty="0"/>
          </a:p>
        </p:txBody>
      </p:sp>
      <p:sp>
        <p:nvSpPr>
          <p:cNvPr id="3" name="Segnaposto contenuto 2"/>
          <p:cNvSpPr>
            <a:spLocks noGrp="1"/>
          </p:cNvSpPr>
          <p:nvPr>
            <p:ph idx="1"/>
          </p:nvPr>
        </p:nvSpPr>
        <p:spPr>
          <a:xfrm>
            <a:off x="0" y="743906"/>
            <a:ext cx="9144000" cy="4525963"/>
          </a:xfrm>
        </p:spPr>
        <p:txBody>
          <a:bodyPr>
            <a:noAutofit/>
          </a:bodyPr>
          <a:lstStyle/>
          <a:p>
            <a:r>
              <a:rPr lang="it-IT" sz="2400" dirty="0"/>
              <a:t>E</a:t>
            </a:r>
            <a:r>
              <a:rPr lang="it-IT" sz="2400" dirty="0" smtClean="0"/>
              <a:t>siste una </a:t>
            </a:r>
            <a:r>
              <a:rPr lang="it-IT" sz="2400" dirty="0">
                <a:solidFill>
                  <a:srgbClr val="FF0000"/>
                </a:solidFill>
              </a:rPr>
              <a:t>relazione statisticamente significativa </a:t>
            </a:r>
            <a:r>
              <a:rPr lang="it-IT" sz="2400" dirty="0"/>
              <a:t>fra l’incremento </a:t>
            </a:r>
            <a:r>
              <a:rPr lang="it-IT" sz="2400" dirty="0" smtClean="0"/>
              <a:t>delle </a:t>
            </a:r>
            <a:r>
              <a:rPr lang="it-IT" sz="2400" dirty="0"/>
              <a:t>concentrazioni degli inquinanti </a:t>
            </a:r>
            <a:r>
              <a:rPr lang="it-IT" sz="2400" dirty="0" smtClean="0"/>
              <a:t>e </a:t>
            </a:r>
            <a:r>
              <a:rPr lang="it-IT" sz="2400" dirty="0"/>
              <a:t>la frequenza degli esiti ritenuti ad essi </a:t>
            </a:r>
            <a:r>
              <a:rPr lang="it-IT" sz="2400" dirty="0" smtClean="0"/>
              <a:t>correlati (</a:t>
            </a:r>
            <a:r>
              <a:rPr lang="it-IT" sz="2400" dirty="0"/>
              <a:t>mortalità prematura; ricoveri ospedalieri; sintomi respiratori nei bambini etc</a:t>
            </a:r>
            <a:r>
              <a:rPr lang="it-IT" sz="2400" dirty="0" smtClean="0"/>
              <a:t>.).</a:t>
            </a:r>
            <a:endParaRPr lang="it-IT" sz="2400" dirty="0"/>
          </a:p>
          <a:p>
            <a:r>
              <a:rPr lang="it-IT" sz="2400" dirty="0" smtClean="0"/>
              <a:t>In </a:t>
            </a:r>
            <a:r>
              <a:rPr lang="it-IT" sz="2400" dirty="0"/>
              <a:t>corrispondenza dell’incremento delle concentrazioni degli inquinanti pari a 10 </a:t>
            </a:r>
            <a:r>
              <a:rPr lang="it-IT" sz="2400" dirty="0" err="1" smtClean="0"/>
              <a:t>μg</a:t>
            </a:r>
            <a:r>
              <a:rPr lang="it-IT" sz="2400" dirty="0" smtClean="0"/>
              <a:t>/m3, </a:t>
            </a:r>
            <a:r>
              <a:rPr lang="it-IT" sz="2400" dirty="0" smtClean="0">
                <a:solidFill>
                  <a:srgbClr val="FF0000"/>
                </a:solidFill>
              </a:rPr>
              <a:t>tali </a:t>
            </a:r>
            <a:r>
              <a:rPr lang="it-IT" sz="2400" dirty="0">
                <a:solidFill>
                  <a:srgbClr val="FF0000"/>
                </a:solidFill>
              </a:rPr>
              <a:t>esiti </a:t>
            </a:r>
            <a:r>
              <a:rPr lang="it-IT" sz="2400" dirty="0" smtClean="0">
                <a:solidFill>
                  <a:srgbClr val="FF0000"/>
                </a:solidFill>
              </a:rPr>
              <a:t>aumentano </a:t>
            </a:r>
            <a:r>
              <a:rPr lang="it-IT" sz="2400" dirty="0" smtClean="0"/>
              <a:t>per una percentuale compresa </a:t>
            </a:r>
            <a:r>
              <a:rPr lang="it-IT" sz="2400" dirty="0"/>
              <a:t>fra </a:t>
            </a:r>
            <a:r>
              <a:rPr lang="it-IT" sz="2400" dirty="0" smtClean="0"/>
              <a:t>l’1% </a:t>
            </a:r>
            <a:r>
              <a:rPr lang="it-IT" sz="2400" dirty="0"/>
              <a:t>ed il 5</a:t>
            </a:r>
            <a:r>
              <a:rPr lang="it-IT" sz="2400" dirty="0" smtClean="0"/>
              <a:t>%.</a:t>
            </a:r>
            <a:endParaRPr lang="it-IT" sz="2400" dirty="0"/>
          </a:p>
          <a:p>
            <a:r>
              <a:rPr lang="it-IT" sz="2400" dirty="0"/>
              <a:t>G</a:t>
            </a:r>
            <a:r>
              <a:rPr lang="it-IT" sz="2400" dirty="0" smtClean="0"/>
              <a:t>li </a:t>
            </a:r>
            <a:r>
              <a:rPr lang="it-IT" sz="2400" dirty="0">
                <a:solidFill>
                  <a:srgbClr val="FF0000"/>
                </a:solidFill>
              </a:rPr>
              <a:t>effetti </a:t>
            </a:r>
            <a:r>
              <a:rPr lang="it-IT" sz="2400" dirty="0" smtClean="0">
                <a:solidFill>
                  <a:srgbClr val="FF0000"/>
                </a:solidFill>
              </a:rPr>
              <a:t>si manifestano con </a:t>
            </a:r>
            <a:r>
              <a:rPr lang="it-IT" sz="2400" dirty="0">
                <a:solidFill>
                  <a:srgbClr val="FF0000"/>
                </a:solidFill>
              </a:rPr>
              <a:t>ritardo </a:t>
            </a:r>
            <a:r>
              <a:rPr lang="it-IT" sz="2400" dirty="0" smtClean="0"/>
              <a:t>rispetto all’esposizione differenziato </a:t>
            </a:r>
            <a:r>
              <a:rPr lang="it-IT" sz="2400" dirty="0"/>
              <a:t>a seconda degli esiti; </a:t>
            </a:r>
            <a:r>
              <a:rPr lang="it-IT" sz="2400" dirty="0" smtClean="0"/>
              <a:t>Per </a:t>
            </a:r>
            <a:r>
              <a:rPr lang="it-IT" sz="2400" dirty="0"/>
              <a:t>i ricoveri ospedalieri l’effetto è massimo nei 2-3 giorni </a:t>
            </a:r>
            <a:r>
              <a:rPr lang="it-IT" sz="2400" dirty="0" smtClean="0"/>
              <a:t>successivi all’incremento dell’inquinante.</a:t>
            </a:r>
            <a:endParaRPr lang="it-IT" sz="2400" dirty="0"/>
          </a:p>
          <a:p>
            <a:r>
              <a:rPr lang="it-IT" sz="2400" dirty="0" smtClean="0"/>
              <a:t>Nel </a:t>
            </a:r>
            <a:r>
              <a:rPr lang="it-IT" sz="2400" dirty="0"/>
              <a:t>caso della mortalità prematura l’effetto ha luogo molto rapidamente</a:t>
            </a:r>
            <a:r>
              <a:rPr lang="it-IT" sz="2400" dirty="0" smtClean="0"/>
              <a:t>; ma la </a:t>
            </a:r>
            <a:r>
              <a:rPr lang="it-IT" sz="2400" dirty="0"/>
              <a:t>maggiore forza della relazione fra PM10 e mortalità prematura </a:t>
            </a:r>
            <a:r>
              <a:rPr lang="it-IT" sz="2400" dirty="0" smtClean="0"/>
              <a:t>si ha nei </a:t>
            </a:r>
            <a:r>
              <a:rPr lang="it-IT" sz="2400" dirty="0" smtClean="0">
                <a:solidFill>
                  <a:srgbClr val="FF0000"/>
                </a:solidFill>
              </a:rPr>
              <a:t>soggetti </a:t>
            </a:r>
            <a:r>
              <a:rPr lang="it-IT" sz="2400" dirty="0">
                <a:solidFill>
                  <a:srgbClr val="FF0000"/>
                </a:solidFill>
              </a:rPr>
              <a:t>anziani </a:t>
            </a:r>
            <a:r>
              <a:rPr lang="it-IT" sz="2400" dirty="0"/>
              <a:t>(età &gt;75 anni) </a:t>
            </a:r>
            <a:r>
              <a:rPr lang="it-IT" sz="2400" dirty="0" smtClean="0"/>
              <a:t>anche per </a:t>
            </a:r>
            <a:r>
              <a:rPr lang="it-IT" sz="2400" dirty="0"/>
              <a:t>la </a:t>
            </a:r>
            <a:r>
              <a:rPr lang="it-IT" sz="2400" dirty="0">
                <a:solidFill>
                  <a:srgbClr val="FF0000"/>
                </a:solidFill>
              </a:rPr>
              <a:t>contemporanea presenza di </a:t>
            </a:r>
            <a:r>
              <a:rPr lang="it-IT" sz="2400" dirty="0" smtClean="0">
                <a:solidFill>
                  <a:srgbClr val="FF0000"/>
                </a:solidFill>
              </a:rPr>
              <a:t>patologie croniche </a:t>
            </a:r>
            <a:r>
              <a:rPr lang="it-IT" sz="2400" dirty="0">
                <a:solidFill>
                  <a:srgbClr val="FF0000"/>
                </a:solidFill>
              </a:rPr>
              <a:t>cardiache e </a:t>
            </a:r>
            <a:r>
              <a:rPr lang="it-IT" sz="2400" dirty="0" smtClean="0">
                <a:solidFill>
                  <a:srgbClr val="FF0000"/>
                </a:solidFill>
              </a:rPr>
              <a:t>respiratorie</a:t>
            </a:r>
            <a:r>
              <a:rPr lang="it-IT" sz="2400" dirty="0" smtClean="0"/>
              <a:t>.</a:t>
            </a:r>
            <a:endParaRPr lang="it-IT" sz="2400" dirty="0"/>
          </a:p>
        </p:txBody>
      </p:sp>
      <p:sp>
        <p:nvSpPr>
          <p:cNvPr id="4" name="CasellaDiTesto 3"/>
          <p:cNvSpPr txBox="1"/>
          <p:nvPr/>
        </p:nvSpPr>
        <p:spPr>
          <a:xfrm>
            <a:off x="2070340" y="6237312"/>
            <a:ext cx="6966156" cy="646331"/>
          </a:xfrm>
          <a:prstGeom prst="rect">
            <a:avLst/>
          </a:prstGeom>
          <a:noFill/>
        </p:spPr>
        <p:txBody>
          <a:bodyPr wrap="square" rtlCol="0">
            <a:spAutoFit/>
          </a:bodyPr>
          <a:lstStyle/>
          <a:p>
            <a:r>
              <a:rPr lang="it-IT" i="1" dirty="0" smtClean="0"/>
              <a:t>Estratto da: Cesare Meloni  (2003) «</a:t>
            </a:r>
            <a:r>
              <a:rPr lang="it-IT" dirty="0"/>
              <a:t>Inquinamento atmosferico e </a:t>
            </a:r>
            <a:r>
              <a:rPr lang="it-IT" dirty="0" smtClean="0"/>
              <a:t>salute», in  </a:t>
            </a:r>
            <a:r>
              <a:rPr lang="it-IT" i="1" dirty="0" smtClean="0"/>
              <a:t>Igiene </a:t>
            </a:r>
            <a:r>
              <a:rPr lang="it-IT" i="1" dirty="0"/>
              <a:t>e Sanità Pubblica - Note di Politica Sanitaria</a:t>
            </a:r>
            <a:endParaRPr lang="it-IT" dirty="0"/>
          </a:p>
        </p:txBody>
      </p:sp>
    </p:spTree>
    <p:extLst>
      <p:ext uri="{BB962C8B-B14F-4D97-AF65-F5344CB8AC3E}">
        <p14:creationId xmlns:p14="http://schemas.microsoft.com/office/powerpoint/2010/main" val="2233207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68569"/>
            <a:ext cx="8914422"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14570" y="6186959"/>
            <a:ext cx="9036496" cy="584775"/>
          </a:xfrm>
          <a:prstGeom prst="rect">
            <a:avLst/>
          </a:prstGeom>
        </p:spPr>
        <p:txBody>
          <a:bodyPr wrap="square">
            <a:spAutoFit/>
          </a:bodyPr>
          <a:lstStyle/>
          <a:p>
            <a:r>
              <a:rPr lang="en-US" sz="1600" dirty="0"/>
              <a:t>2006 The International Bank for Reconstruction and Development / The World </a:t>
            </a:r>
            <a:r>
              <a:rPr lang="en-US" sz="1600" dirty="0" smtClean="0"/>
              <a:t>Bank - </a:t>
            </a:r>
            <a:r>
              <a:rPr lang="en-US" sz="1600" dirty="0"/>
              <a:t>Comparative Quantification of Mortality and Burden of Disease Attributable to Selected Risk Factors</a:t>
            </a:r>
            <a:endParaRPr lang="it-IT" sz="1600" dirty="0"/>
          </a:p>
        </p:txBody>
      </p:sp>
      <p:sp>
        <p:nvSpPr>
          <p:cNvPr id="2" name="Titolo 1"/>
          <p:cNvSpPr>
            <a:spLocks noGrp="1"/>
          </p:cNvSpPr>
          <p:nvPr>
            <p:ph type="title"/>
          </p:nvPr>
        </p:nvSpPr>
        <p:spPr>
          <a:xfrm>
            <a:off x="457200" y="50351"/>
            <a:ext cx="8229600" cy="484487"/>
          </a:xfrm>
        </p:spPr>
        <p:txBody>
          <a:bodyPr/>
          <a:lstStyle/>
          <a:p>
            <a:r>
              <a:rPr lang="it-IT" b="1" dirty="0" smtClean="0"/>
              <a:t>L’IA come causa di morte</a:t>
            </a:r>
            <a:endParaRPr lang="it-IT" b="1"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717032"/>
            <a:ext cx="21526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ccia a sinistra 2"/>
          <p:cNvSpPr/>
          <p:nvPr/>
        </p:nvSpPr>
        <p:spPr>
          <a:xfrm>
            <a:off x="3847381" y="3933648"/>
            <a:ext cx="1000664" cy="2415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84302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5" y="395953"/>
            <a:ext cx="9161630"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0" y="6186960"/>
            <a:ext cx="9036496" cy="584775"/>
          </a:xfrm>
          <a:prstGeom prst="rect">
            <a:avLst/>
          </a:prstGeom>
        </p:spPr>
        <p:txBody>
          <a:bodyPr wrap="square">
            <a:spAutoFit/>
          </a:bodyPr>
          <a:lstStyle/>
          <a:p>
            <a:r>
              <a:rPr lang="en-US" sz="1600" dirty="0"/>
              <a:t>2006 The International Bank for Reconstruction and Development / The World </a:t>
            </a:r>
            <a:r>
              <a:rPr lang="en-US" sz="1600" dirty="0" smtClean="0"/>
              <a:t>Bank - </a:t>
            </a:r>
            <a:r>
              <a:rPr lang="en-US" sz="1600" dirty="0"/>
              <a:t>Comparative Quantification of Mortality and Burden of Disease Attributable to Selected Risk Factors</a:t>
            </a:r>
            <a:endParaRPr lang="it-IT" sz="1600" dirty="0"/>
          </a:p>
        </p:txBody>
      </p:sp>
      <p:sp>
        <p:nvSpPr>
          <p:cNvPr id="4" name="Titolo 3"/>
          <p:cNvSpPr>
            <a:spLocks noGrp="1"/>
          </p:cNvSpPr>
          <p:nvPr>
            <p:ph type="title"/>
          </p:nvPr>
        </p:nvSpPr>
        <p:spPr>
          <a:xfrm>
            <a:off x="340881" y="0"/>
            <a:ext cx="8229600" cy="603849"/>
          </a:xfrm>
        </p:spPr>
        <p:txBody>
          <a:bodyPr/>
          <a:lstStyle/>
          <a:p>
            <a:r>
              <a:rPr lang="it-IT" sz="4000" dirty="0" smtClean="0"/>
              <a:t>La gravità dell’IA</a:t>
            </a:r>
            <a:endParaRPr lang="it-IT" sz="4000" dirty="0"/>
          </a:p>
        </p:txBody>
      </p:sp>
      <p:sp>
        <p:nvSpPr>
          <p:cNvPr id="6" name="Freccia a sinistra 5"/>
          <p:cNvSpPr/>
          <p:nvPr/>
        </p:nvSpPr>
        <p:spPr>
          <a:xfrm>
            <a:off x="3778370" y="4546119"/>
            <a:ext cx="1052422" cy="25879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36948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924944"/>
            <a:ext cx="8229600" cy="1143000"/>
          </a:xfrm>
        </p:spPr>
        <p:txBody>
          <a:bodyPr>
            <a:normAutofit fontScale="90000"/>
          </a:bodyPr>
          <a:lstStyle/>
          <a:p>
            <a:r>
              <a:rPr lang="it-IT" b="1" dirty="0" smtClean="0"/>
              <a:t>C. La valutazione del costo economico dell’inquinamento atmosferico</a:t>
            </a:r>
            <a:br>
              <a:rPr lang="it-IT" b="1" dirty="0" smtClean="0"/>
            </a:br>
            <a:r>
              <a:rPr lang="it-IT" b="1" dirty="0"/>
              <a:t/>
            </a:r>
            <a:br>
              <a:rPr lang="it-IT" b="1" dirty="0"/>
            </a:br>
            <a:r>
              <a:rPr lang="it-IT" dirty="0" smtClean="0">
                <a:solidFill>
                  <a:srgbClr val="FF0000"/>
                </a:solidFill>
              </a:rPr>
              <a:t>Che valore ha l’IA per l’individuo e la società?</a:t>
            </a:r>
            <a:endParaRPr lang="it-IT" dirty="0">
              <a:solidFill>
                <a:srgbClr val="FF0000"/>
              </a:solidFill>
            </a:endParaRPr>
          </a:p>
        </p:txBody>
      </p:sp>
    </p:spTree>
    <p:extLst>
      <p:ext uri="{BB962C8B-B14F-4D97-AF65-F5344CB8AC3E}">
        <p14:creationId xmlns:p14="http://schemas.microsoft.com/office/powerpoint/2010/main" val="2699629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it-IT" b="1"/>
              <a:t>Metodi di stima</a:t>
            </a:r>
          </a:p>
        </p:txBody>
      </p:sp>
      <p:sp>
        <p:nvSpPr>
          <p:cNvPr id="2" name="Segnaposto contenuto 1"/>
          <p:cNvSpPr>
            <a:spLocks noGrp="1"/>
          </p:cNvSpPr>
          <p:nvPr>
            <p:ph idx="1"/>
          </p:nvPr>
        </p:nvSpPr>
        <p:spPr/>
        <p:txBody>
          <a:bodyPr/>
          <a:lstStyle/>
          <a:p>
            <a:pPr marL="514350" indent="-514350">
              <a:buFont typeface="+mj-lt"/>
              <a:buAutoNum type="arabicPeriod"/>
            </a:pPr>
            <a:r>
              <a:rPr lang="it-IT" dirty="0" smtClean="0"/>
              <a:t>Dose-risposta </a:t>
            </a:r>
          </a:p>
          <a:p>
            <a:pPr marL="514350" indent="-514350">
              <a:buFont typeface="+mj-lt"/>
              <a:buAutoNum type="arabicPeriod"/>
            </a:pPr>
            <a:r>
              <a:rPr lang="it-IT" dirty="0" smtClean="0"/>
              <a:t>Prezzi edonici (preferenze rivelate)</a:t>
            </a:r>
          </a:p>
          <a:p>
            <a:pPr marL="514350" indent="-514350">
              <a:buFont typeface="+mj-lt"/>
              <a:buAutoNum type="arabicPeriod"/>
            </a:pPr>
            <a:r>
              <a:rPr lang="it-IT" dirty="0" smtClean="0"/>
              <a:t>Costi di viaggio </a:t>
            </a:r>
            <a:r>
              <a:rPr lang="it-IT" dirty="0"/>
              <a:t>(preferenze rivelate</a:t>
            </a:r>
            <a:r>
              <a:rPr lang="it-IT" dirty="0" smtClean="0"/>
              <a:t>)</a:t>
            </a:r>
          </a:p>
          <a:p>
            <a:pPr marL="514350" indent="-514350">
              <a:buFont typeface="+mj-lt"/>
              <a:buAutoNum type="arabicPeriod"/>
            </a:pPr>
            <a:r>
              <a:rPr lang="it-IT" dirty="0" smtClean="0"/>
              <a:t>Valutazione contingente (preferenze dichiarate)</a:t>
            </a:r>
          </a:p>
          <a:p>
            <a:pPr marL="514350" indent="-514350">
              <a:buFont typeface="+mj-lt"/>
              <a:buAutoNum type="arabicPeriod"/>
            </a:pPr>
            <a:r>
              <a:rPr lang="it-IT" dirty="0" smtClean="0"/>
              <a:t>Analisi congiunta </a:t>
            </a:r>
            <a:r>
              <a:rPr lang="it-IT" dirty="0"/>
              <a:t>(preferenze dichiarate)</a:t>
            </a:r>
          </a:p>
          <a:p>
            <a:endParaRPr lang="it-IT" dirty="0"/>
          </a:p>
        </p:txBody>
      </p:sp>
      <p:sp>
        <p:nvSpPr>
          <p:cNvPr id="6" name="Segnaposto numero diapositiva 5"/>
          <p:cNvSpPr>
            <a:spLocks noGrp="1"/>
          </p:cNvSpPr>
          <p:nvPr>
            <p:ph type="sldNum" sz="quarter" idx="12"/>
          </p:nvPr>
        </p:nvSpPr>
        <p:spPr>
          <a:prstGeom prst="rect">
            <a:avLst/>
          </a:prstGeom>
        </p:spPr>
        <p:txBody>
          <a:bodyPr/>
          <a:lstStyle/>
          <a:p>
            <a:fld id="{60B3F948-8F3A-4720-98D7-2B878A6FE50C}" type="slidenum">
              <a:rPr lang="en-US"/>
              <a:pPr/>
              <a:t>26</a:t>
            </a:fld>
            <a:endParaRPr lang="en-US"/>
          </a:p>
        </p:txBody>
      </p:sp>
    </p:spTree>
    <p:extLst>
      <p:ext uri="{BB962C8B-B14F-4D97-AF65-F5344CB8AC3E}">
        <p14:creationId xmlns:p14="http://schemas.microsoft.com/office/powerpoint/2010/main" val="3448461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1143000"/>
          </a:xfrm>
        </p:spPr>
        <p:txBody>
          <a:bodyPr/>
          <a:lstStyle/>
          <a:p>
            <a:r>
              <a:rPr lang="it-IT" b="1" dirty="0" smtClean="0"/>
              <a:t>1. Metodo </a:t>
            </a:r>
            <a:r>
              <a:rPr lang="it-IT" b="1" dirty="0"/>
              <a:t>dose-risposta</a:t>
            </a:r>
          </a:p>
        </p:txBody>
      </p:sp>
      <p:sp>
        <p:nvSpPr>
          <p:cNvPr id="22531" name="Rectangle 3"/>
          <p:cNvSpPr>
            <a:spLocks noGrp="1" noChangeArrowheads="1"/>
          </p:cNvSpPr>
          <p:nvPr>
            <p:ph idx="1"/>
          </p:nvPr>
        </p:nvSpPr>
        <p:spPr>
          <a:xfrm>
            <a:off x="172528" y="1017947"/>
            <a:ext cx="8666672" cy="4951532"/>
          </a:xfrm>
        </p:spPr>
        <p:txBody>
          <a:bodyPr/>
          <a:lstStyle/>
          <a:p>
            <a:pPr marL="0" indent="0">
              <a:lnSpc>
                <a:spcPct val="110000"/>
              </a:lnSpc>
              <a:buNone/>
            </a:pPr>
            <a:r>
              <a:rPr lang="it-IT" dirty="0" smtClean="0"/>
              <a:t>Consiste nello:</a:t>
            </a:r>
          </a:p>
          <a:p>
            <a:pPr marL="514350" indent="-514350">
              <a:lnSpc>
                <a:spcPct val="110000"/>
              </a:lnSpc>
              <a:buFont typeface="+mj-lt"/>
              <a:buAutoNum type="arabicPeriod"/>
            </a:pPr>
            <a:r>
              <a:rPr lang="it-IT" sz="2800" dirty="0" smtClean="0"/>
              <a:t>stimare </a:t>
            </a:r>
            <a:r>
              <a:rPr lang="it-IT" sz="2800" dirty="0"/>
              <a:t>i danni causati dagli inquinanti </a:t>
            </a:r>
            <a:r>
              <a:rPr lang="it-IT" sz="2800" dirty="0" smtClean="0"/>
              <a:t>atmosferici utilizzando </a:t>
            </a:r>
            <a:r>
              <a:rPr lang="it-IT" sz="2800" dirty="0"/>
              <a:t>unità di misura fisiche </a:t>
            </a:r>
            <a:r>
              <a:rPr lang="it-IT" sz="2800" dirty="0" smtClean="0"/>
              <a:t>(anni di vita persi, malattie contratte o riacutizzate, ricoveri, consumo di farmaci, giorni di lavoro persi, raccolto perduto, edificio degradato, ecc.);</a:t>
            </a:r>
            <a:endParaRPr lang="it-IT" sz="2800" dirty="0"/>
          </a:p>
          <a:p>
            <a:pPr marL="514350" indent="-514350">
              <a:buFont typeface="+mj-lt"/>
              <a:buAutoNum type="arabicPeriod"/>
            </a:pPr>
            <a:r>
              <a:rPr lang="it-IT" sz="2800" dirty="0" smtClean="0"/>
              <a:t>moltiplicare </a:t>
            </a:r>
            <a:r>
              <a:rPr lang="it-IT" sz="2800" dirty="0"/>
              <a:t>tale valore per il prezzo di mercato della risorsa </a:t>
            </a:r>
            <a:r>
              <a:rPr lang="it-IT" sz="2800" dirty="0" smtClean="0"/>
              <a:t>(disponibilità a pagare per ridurre il rischio di morte,  di contrarre o il riacutizzarsi di malattie respiratorie, costo del ricovero, prezzo dei farmaci, costo dei giorni di malattia, costo del raccolto, costo del restauro, ecc.).</a:t>
            </a:r>
            <a:endParaRPr lang="it-IT" sz="2800" dirty="0"/>
          </a:p>
        </p:txBody>
      </p:sp>
    </p:spTree>
    <p:extLst>
      <p:ext uri="{BB962C8B-B14F-4D97-AF65-F5344CB8AC3E}">
        <p14:creationId xmlns:p14="http://schemas.microsoft.com/office/powerpoint/2010/main" val="363372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4213" y="0"/>
            <a:ext cx="7772400" cy="879894"/>
          </a:xfrm>
        </p:spPr>
        <p:txBody>
          <a:bodyPr/>
          <a:lstStyle/>
          <a:p>
            <a:r>
              <a:rPr lang="it-IT" b="1" dirty="0" smtClean="0"/>
              <a:t>2. Prezzi </a:t>
            </a:r>
            <a:r>
              <a:rPr lang="it-IT" b="1" dirty="0"/>
              <a:t>edonici</a:t>
            </a:r>
          </a:p>
        </p:txBody>
      </p:sp>
      <p:sp>
        <p:nvSpPr>
          <p:cNvPr id="60419" name="Rectangle 3"/>
          <p:cNvSpPr>
            <a:spLocks noGrp="1" noChangeArrowheads="1"/>
          </p:cNvSpPr>
          <p:nvPr>
            <p:ph idx="1"/>
          </p:nvPr>
        </p:nvSpPr>
        <p:spPr>
          <a:xfrm>
            <a:off x="327804" y="879895"/>
            <a:ext cx="8816196" cy="5978106"/>
          </a:xfrm>
        </p:spPr>
        <p:txBody>
          <a:bodyPr>
            <a:normAutofit fontScale="92500" lnSpcReduction="10000"/>
          </a:bodyPr>
          <a:lstStyle/>
          <a:p>
            <a:pPr marL="0" indent="0">
              <a:lnSpc>
                <a:spcPct val="90000"/>
              </a:lnSpc>
              <a:buNone/>
            </a:pPr>
            <a:r>
              <a:rPr lang="it-IT" sz="3500" dirty="0" smtClean="0"/>
              <a:t>Deriva </a:t>
            </a:r>
            <a:r>
              <a:rPr lang="it-IT" sz="3500" b="1" dirty="0" smtClean="0"/>
              <a:t>quanto pesa la qualità dell’ambiente (IA, rumore) sul </a:t>
            </a:r>
            <a:r>
              <a:rPr lang="it-IT" sz="3500" b="1" dirty="0"/>
              <a:t>prezzo di </a:t>
            </a:r>
            <a:r>
              <a:rPr lang="it-IT" sz="3500" b="1" dirty="0" smtClean="0"/>
              <a:t>mercato di un bene</a:t>
            </a:r>
            <a:r>
              <a:rPr lang="it-IT" sz="3500" dirty="0" smtClean="0"/>
              <a:t>,</a:t>
            </a:r>
            <a:r>
              <a:rPr lang="it-IT" sz="3500" b="1" dirty="0" smtClean="0"/>
              <a:t> </a:t>
            </a:r>
            <a:r>
              <a:rPr lang="it-IT" sz="3500" dirty="0" smtClean="0"/>
              <a:t>ad esempio un’</a:t>
            </a:r>
            <a:r>
              <a:rPr lang="it-IT" sz="3500" dirty="0" smtClean="0">
                <a:solidFill>
                  <a:srgbClr val="FF0000"/>
                </a:solidFill>
              </a:rPr>
              <a:t>abitazione</a:t>
            </a:r>
            <a:r>
              <a:rPr lang="it-IT" sz="3500" b="1" dirty="0" smtClean="0"/>
              <a:t>,</a:t>
            </a:r>
            <a:r>
              <a:rPr lang="it-IT" sz="3500" dirty="0" smtClean="0"/>
              <a:t> </a:t>
            </a:r>
            <a:r>
              <a:rPr lang="it-IT" sz="3500" dirty="0"/>
              <a:t>tramite metodi </a:t>
            </a:r>
            <a:r>
              <a:rPr lang="it-IT" sz="3500" dirty="0" smtClean="0"/>
              <a:t>econometrici.</a:t>
            </a:r>
          </a:p>
          <a:p>
            <a:pPr marL="0" indent="0">
              <a:lnSpc>
                <a:spcPct val="90000"/>
              </a:lnSpc>
              <a:buNone/>
            </a:pPr>
            <a:endParaRPr lang="it-IT" sz="3500" dirty="0" smtClean="0"/>
          </a:p>
          <a:p>
            <a:pPr>
              <a:lnSpc>
                <a:spcPct val="90000"/>
              </a:lnSpc>
              <a:buFontTx/>
              <a:buNone/>
            </a:pPr>
            <a:r>
              <a:rPr lang="it-IT" sz="3000" dirty="0" smtClean="0"/>
              <a:t>P </a:t>
            </a:r>
            <a:r>
              <a:rPr lang="it-IT" sz="3000" dirty="0"/>
              <a:t>= f (S, N, </a:t>
            </a:r>
            <a:r>
              <a:rPr lang="it-IT" sz="3000" dirty="0">
                <a:solidFill>
                  <a:srgbClr val="FF0000"/>
                </a:solidFill>
              </a:rPr>
              <a:t>A</a:t>
            </a:r>
            <a:r>
              <a:rPr lang="it-IT" sz="3000" dirty="0"/>
              <a:t>, Q)</a:t>
            </a:r>
          </a:p>
          <a:p>
            <a:pPr>
              <a:lnSpc>
                <a:spcPct val="90000"/>
              </a:lnSpc>
            </a:pPr>
            <a:r>
              <a:rPr lang="en-US" sz="3000" dirty="0"/>
              <a:t>P: </a:t>
            </a:r>
            <a:r>
              <a:rPr lang="it-IT" sz="3000" dirty="0"/>
              <a:t>prezzo di </a:t>
            </a:r>
            <a:r>
              <a:rPr lang="it-IT" sz="3000" dirty="0" smtClean="0"/>
              <a:t>mercato dell’abitazione</a:t>
            </a:r>
            <a:endParaRPr lang="it-IT" sz="3000" dirty="0"/>
          </a:p>
          <a:p>
            <a:pPr>
              <a:lnSpc>
                <a:spcPct val="90000"/>
              </a:lnSpc>
            </a:pPr>
            <a:r>
              <a:rPr lang="it-IT" sz="3000" dirty="0"/>
              <a:t>S: superficie, numero di stanze, piano, luminosità, caratteristiche storico-architettoniche</a:t>
            </a:r>
          </a:p>
          <a:p>
            <a:pPr>
              <a:lnSpc>
                <a:spcPct val="90000"/>
              </a:lnSpc>
            </a:pPr>
            <a:r>
              <a:rPr lang="it-IT" sz="3000" dirty="0"/>
              <a:t>N: caratteristiche del vicinato</a:t>
            </a:r>
          </a:p>
          <a:p>
            <a:pPr>
              <a:lnSpc>
                <a:spcPct val="90000"/>
              </a:lnSpc>
            </a:pPr>
            <a:r>
              <a:rPr lang="it-IT" sz="3000" dirty="0">
                <a:solidFill>
                  <a:srgbClr val="FF0000"/>
                </a:solidFill>
              </a:rPr>
              <a:t>A: caratteristiche dell’ambiente </a:t>
            </a:r>
            <a:r>
              <a:rPr lang="it-IT" sz="3000" dirty="0" smtClean="0">
                <a:solidFill>
                  <a:srgbClr val="FF0000"/>
                </a:solidFill>
              </a:rPr>
              <a:t>(IA, rumore)</a:t>
            </a:r>
            <a:endParaRPr lang="it-IT" sz="3000" dirty="0">
              <a:solidFill>
                <a:srgbClr val="FF0000"/>
              </a:solidFill>
            </a:endParaRPr>
          </a:p>
          <a:p>
            <a:pPr>
              <a:lnSpc>
                <a:spcPct val="90000"/>
              </a:lnSpc>
            </a:pPr>
            <a:r>
              <a:rPr lang="it-IT" sz="3000" dirty="0"/>
              <a:t>Q: caratteristiche del quartiere (presenza di parchi, di servizi di trasporto, di parcheggi, di supermercati, di scuole, vicinanza di edifici architettonicamente pregevoli)</a:t>
            </a:r>
          </a:p>
        </p:txBody>
      </p:sp>
      <p:sp>
        <p:nvSpPr>
          <p:cNvPr id="6" name="Segnaposto numero diapositiva 5"/>
          <p:cNvSpPr>
            <a:spLocks noGrp="1"/>
          </p:cNvSpPr>
          <p:nvPr>
            <p:ph type="sldNum" sz="quarter" idx="12"/>
          </p:nvPr>
        </p:nvSpPr>
        <p:spPr>
          <a:xfrm>
            <a:off x="6553200" y="6248400"/>
            <a:ext cx="1905000" cy="457200"/>
          </a:xfrm>
          <a:prstGeom prst="rect">
            <a:avLst/>
          </a:prstGeom>
        </p:spPr>
        <p:txBody>
          <a:bodyPr/>
          <a:lstStyle/>
          <a:p>
            <a:fld id="{23D003F8-C35A-49DA-8911-70F38090C2E5}" type="slidenum">
              <a:rPr lang="en-US"/>
              <a:pPr/>
              <a:t>28</a:t>
            </a:fld>
            <a:endParaRPr lang="en-US"/>
          </a:p>
        </p:txBody>
      </p:sp>
    </p:spTree>
    <p:extLst>
      <p:ext uri="{BB962C8B-B14F-4D97-AF65-F5344CB8AC3E}">
        <p14:creationId xmlns:p14="http://schemas.microsoft.com/office/powerpoint/2010/main" val="38614371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468313" y="465826"/>
            <a:ext cx="8207375" cy="5782574"/>
          </a:xfrm>
        </p:spPr>
        <p:txBody>
          <a:bodyPr/>
          <a:lstStyle/>
          <a:p>
            <a:pPr marL="0" indent="0">
              <a:lnSpc>
                <a:spcPct val="90000"/>
              </a:lnSpc>
              <a:buNone/>
            </a:pPr>
            <a:r>
              <a:rPr lang="it-IT" sz="2800" dirty="0"/>
              <a:t>Pregi:</a:t>
            </a:r>
          </a:p>
          <a:p>
            <a:pPr marL="514350" indent="-457200">
              <a:lnSpc>
                <a:spcPct val="90000"/>
              </a:lnSpc>
            </a:pPr>
            <a:r>
              <a:rPr lang="it-IT" sz="2800" dirty="0"/>
              <a:t>Uso di </a:t>
            </a:r>
            <a:r>
              <a:rPr lang="it-IT" sz="2800" dirty="0">
                <a:solidFill>
                  <a:srgbClr val="FF0000"/>
                </a:solidFill>
              </a:rPr>
              <a:t>preferenze rivelate</a:t>
            </a:r>
          </a:p>
          <a:p>
            <a:pPr marL="514350" indent="-457200">
              <a:lnSpc>
                <a:spcPct val="90000"/>
              </a:lnSpc>
            </a:pPr>
            <a:r>
              <a:rPr lang="it-IT" sz="2800" dirty="0"/>
              <a:t>Molto diffuso per valutazione rumore e sicurezza</a:t>
            </a:r>
          </a:p>
          <a:p>
            <a:pPr marL="0" indent="0">
              <a:lnSpc>
                <a:spcPct val="90000"/>
              </a:lnSpc>
              <a:buNone/>
            </a:pPr>
            <a:r>
              <a:rPr lang="it-IT" sz="2800" dirty="0"/>
              <a:t>Difetti:</a:t>
            </a:r>
          </a:p>
          <a:p>
            <a:pPr>
              <a:lnSpc>
                <a:spcPct val="90000"/>
              </a:lnSpc>
            </a:pPr>
            <a:r>
              <a:rPr lang="it-IT" sz="2800" dirty="0"/>
              <a:t>Non permette di stimare il valore di non uso</a:t>
            </a:r>
          </a:p>
          <a:p>
            <a:pPr>
              <a:lnSpc>
                <a:spcPct val="90000"/>
              </a:lnSpc>
            </a:pPr>
            <a:r>
              <a:rPr lang="it-IT" sz="2800" dirty="0"/>
              <a:t>Difficile rappresentare con delle variabili misurabili il pregio storico-architettonico o qualità estetiche</a:t>
            </a:r>
          </a:p>
          <a:p>
            <a:pPr>
              <a:lnSpc>
                <a:spcPct val="90000"/>
              </a:lnSpc>
            </a:pPr>
            <a:r>
              <a:rPr lang="it-IT" sz="2800" dirty="0"/>
              <a:t>Rigidità mercato </a:t>
            </a:r>
          </a:p>
          <a:p>
            <a:pPr>
              <a:lnSpc>
                <a:spcPct val="90000"/>
              </a:lnSpc>
            </a:pPr>
            <a:r>
              <a:rPr lang="it-IT" sz="2800" dirty="0"/>
              <a:t>Problemi econometrici (risultati molto sensibili alla forma funzionale scelta)</a:t>
            </a:r>
          </a:p>
          <a:p>
            <a:pPr>
              <a:lnSpc>
                <a:spcPct val="90000"/>
              </a:lnSpc>
            </a:pPr>
            <a:r>
              <a:rPr lang="it-IT" sz="2800" dirty="0"/>
              <a:t>Richiede molti dati</a:t>
            </a:r>
          </a:p>
          <a:p>
            <a:pPr>
              <a:lnSpc>
                <a:spcPct val="90000"/>
              </a:lnSpc>
            </a:pPr>
            <a:r>
              <a:rPr lang="it-IT" sz="2800" dirty="0"/>
              <a:t>Metodo indiretto</a:t>
            </a:r>
          </a:p>
          <a:p>
            <a:pPr lvl="1">
              <a:lnSpc>
                <a:spcPct val="90000"/>
              </a:lnSpc>
            </a:pPr>
            <a:endParaRPr lang="it-IT" sz="2400" dirty="0"/>
          </a:p>
          <a:p>
            <a:pPr>
              <a:lnSpc>
                <a:spcPct val="90000"/>
              </a:lnSpc>
            </a:pPr>
            <a:endParaRPr lang="it-IT" sz="2800" dirty="0"/>
          </a:p>
        </p:txBody>
      </p:sp>
      <p:sp>
        <p:nvSpPr>
          <p:cNvPr id="6" name="Segnaposto numero diapositiva 5"/>
          <p:cNvSpPr>
            <a:spLocks noGrp="1"/>
          </p:cNvSpPr>
          <p:nvPr>
            <p:ph type="sldNum" sz="quarter" idx="12"/>
          </p:nvPr>
        </p:nvSpPr>
        <p:spPr>
          <a:xfrm>
            <a:off x="6553200" y="6248400"/>
            <a:ext cx="1905000" cy="457200"/>
          </a:xfrm>
          <a:prstGeom prst="rect">
            <a:avLst/>
          </a:prstGeom>
        </p:spPr>
        <p:txBody>
          <a:bodyPr/>
          <a:lstStyle/>
          <a:p>
            <a:fld id="{F5397BA8-6DEA-4003-93E7-57AE2642565B}" type="slidenum">
              <a:rPr lang="en-US"/>
              <a:pPr/>
              <a:t>29</a:t>
            </a:fld>
            <a:endParaRPr lang="en-US"/>
          </a:p>
        </p:txBody>
      </p:sp>
    </p:spTree>
    <p:extLst>
      <p:ext uri="{BB962C8B-B14F-4D97-AF65-F5344CB8AC3E}">
        <p14:creationId xmlns:p14="http://schemas.microsoft.com/office/powerpoint/2010/main" val="91991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457200" y="274638"/>
            <a:ext cx="8229600" cy="452437"/>
          </a:xfrm>
        </p:spPr>
        <p:txBody>
          <a:bodyPr/>
          <a:lstStyle/>
          <a:p>
            <a:pPr algn="l"/>
            <a:r>
              <a:rPr lang="it-IT" sz="4000" b="1" dirty="0" smtClean="0"/>
              <a:t>Struttura della presentazione</a:t>
            </a:r>
          </a:p>
        </p:txBody>
      </p:sp>
      <p:sp>
        <p:nvSpPr>
          <p:cNvPr id="2" name="Segnaposto contenuto 1"/>
          <p:cNvSpPr>
            <a:spLocks noGrp="1"/>
          </p:cNvSpPr>
          <p:nvPr>
            <p:ph idx="1"/>
          </p:nvPr>
        </p:nvSpPr>
        <p:spPr>
          <a:xfrm>
            <a:off x="284672" y="979488"/>
            <a:ext cx="8570913" cy="4298290"/>
          </a:xfrm>
        </p:spPr>
        <p:txBody>
          <a:bodyPr/>
          <a:lstStyle/>
          <a:p>
            <a:pPr marL="742950" indent="-742950">
              <a:buFont typeface="+mj-lt"/>
              <a:buAutoNum type="alphaUcPeriod"/>
            </a:pPr>
            <a:r>
              <a:rPr lang="it-IT" sz="3600" dirty="0" smtClean="0"/>
              <a:t>Inquinanti </a:t>
            </a:r>
            <a:r>
              <a:rPr lang="it-IT" sz="3600" dirty="0"/>
              <a:t>atmosferici e fonti di </a:t>
            </a:r>
            <a:r>
              <a:rPr lang="it-IT" sz="3600" dirty="0" smtClean="0"/>
              <a:t>emissione</a:t>
            </a:r>
          </a:p>
          <a:p>
            <a:pPr marL="742950" indent="-742950">
              <a:buFont typeface="+mj-lt"/>
              <a:buAutoNum type="alphaUcPeriod"/>
            </a:pPr>
            <a:r>
              <a:rPr lang="it-IT" sz="3600" dirty="0" smtClean="0"/>
              <a:t>Inquinamento </a:t>
            </a:r>
            <a:r>
              <a:rPr lang="it-IT" sz="3600" dirty="0"/>
              <a:t>atmosferico (</a:t>
            </a:r>
            <a:r>
              <a:rPr lang="it-IT" sz="3600" dirty="0" smtClean="0"/>
              <a:t>IA) e salute</a:t>
            </a:r>
            <a:r>
              <a:rPr lang="it-IT" sz="3600" dirty="0"/>
              <a:t> </a:t>
            </a:r>
            <a:r>
              <a:rPr lang="it-IT" sz="3600" dirty="0" smtClean="0"/>
              <a:t>umana</a:t>
            </a:r>
            <a:endParaRPr lang="it-IT" sz="3600" dirty="0"/>
          </a:p>
          <a:p>
            <a:pPr marL="742950" indent="-742950">
              <a:buFont typeface="+mj-lt"/>
              <a:buAutoNum type="alphaUcPeriod"/>
            </a:pPr>
            <a:r>
              <a:rPr lang="it-IT" sz="3600" dirty="0" smtClean="0"/>
              <a:t>La </a:t>
            </a:r>
            <a:r>
              <a:rPr lang="it-IT" sz="3600" dirty="0"/>
              <a:t>valutazione del costo economico dell’inquinamento </a:t>
            </a:r>
            <a:r>
              <a:rPr lang="it-IT" sz="3600" dirty="0" smtClean="0"/>
              <a:t>atmosferico</a:t>
            </a:r>
          </a:p>
          <a:p>
            <a:pPr marL="742950" indent="-742950">
              <a:buFont typeface="+mj-lt"/>
              <a:buAutoNum type="alphaUcPeriod"/>
            </a:pPr>
            <a:r>
              <a:rPr lang="it-IT" sz="3600" dirty="0" smtClean="0"/>
              <a:t>Il costo economico dell’inquinamento </a:t>
            </a:r>
            <a:r>
              <a:rPr lang="it-IT" sz="3600" dirty="0"/>
              <a:t>atmosferico </a:t>
            </a:r>
            <a:r>
              <a:rPr lang="it-IT" sz="3600" dirty="0" smtClean="0"/>
              <a:t> prodotto dai trasporti</a:t>
            </a:r>
            <a:endParaRPr lang="it-IT" sz="3600" dirty="0"/>
          </a:p>
          <a:p>
            <a:pPr marL="0" indent="0">
              <a:buNone/>
            </a:pPr>
            <a:endParaRPr lang="it-IT" sz="3600" dirty="0" smtClean="0"/>
          </a:p>
          <a:p>
            <a:endParaRPr lang="it-IT" sz="3600" dirty="0" smtClean="0"/>
          </a:p>
          <a:p>
            <a:endParaRPr lang="it-IT" sz="3600" dirty="0" smtClean="0"/>
          </a:p>
          <a:p>
            <a:endParaRPr lang="it-IT" sz="3600" dirty="0"/>
          </a:p>
        </p:txBody>
      </p:sp>
      <p:pic>
        <p:nvPicPr>
          <p:cNvPr id="14339" name="Picture 3" descr="O&amp;NO S&amp;TC picco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6369050"/>
            <a:ext cx="828675" cy="488950"/>
          </a:xfrm>
          <a:prstGeom prst="rect">
            <a:avLst/>
          </a:prstGeom>
          <a:noFill/>
          <a:extLst>
            <a:ext uri="{909E8E84-426E-40DD-AFC4-6F175D3DCCD1}">
              <a14:hiddenFill xmlns:a14="http://schemas.microsoft.com/office/drawing/2010/main">
                <a:solidFill>
                  <a:srgbClr val="FFFFFF"/>
                </a:solidFill>
              </a14:hiddenFill>
            </a:ext>
          </a:extLst>
        </p:spPr>
      </p:pic>
      <p:sp>
        <p:nvSpPr>
          <p:cNvPr id="14341" name="Line 5"/>
          <p:cNvSpPr>
            <a:spLocks noChangeShapeType="1"/>
          </p:cNvSpPr>
          <p:nvPr/>
        </p:nvSpPr>
        <p:spPr bwMode="auto">
          <a:xfrm flipV="1">
            <a:off x="0" y="704850"/>
            <a:ext cx="7870825" cy="44450"/>
          </a:xfrm>
          <a:prstGeom prst="line">
            <a:avLst/>
          </a:prstGeom>
          <a:noFill/>
          <a:ln w="3810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342" name="Line 6"/>
          <p:cNvSpPr>
            <a:spLocks noChangeShapeType="1"/>
          </p:cNvSpPr>
          <p:nvPr/>
        </p:nvSpPr>
        <p:spPr bwMode="auto">
          <a:xfrm>
            <a:off x="0" y="6334125"/>
            <a:ext cx="9144000"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343" name="WordArt 7"/>
          <p:cNvSpPr>
            <a:spLocks noChangeArrowheads="1" noChangeShapeType="1" noTextEdit="1"/>
          </p:cNvSpPr>
          <p:nvPr/>
        </p:nvSpPr>
        <p:spPr bwMode="auto">
          <a:xfrm>
            <a:off x="7667625" y="6434138"/>
            <a:ext cx="1360488" cy="3333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it-IT" sz="3600" kern="10">
                <a:ln w="9525">
                  <a:solidFill>
                    <a:schemeClr val="hlink"/>
                  </a:solidFill>
                  <a:round/>
                  <a:headEnd/>
                  <a:tailEnd/>
                </a:ln>
                <a:solidFill>
                  <a:srgbClr val="333399"/>
                </a:solidFill>
                <a:latin typeface="Calibri"/>
                <a:cs typeface="Calibri"/>
              </a:rPr>
              <a:t>13-15 maggio 2012</a:t>
            </a:r>
          </a:p>
          <a:p>
            <a:pPr algn="ctr"/>
            <a:r>
              <a:rPr lang="it-IT" sz="3600" kern="10">
                <a:ln w="9525">
                  <a:solidFill>
                    <a:schemeClr val="hlink"/>
                  </a:solidFill>
                  <a:round/>
                  <a:headEnd/>
                  <a:tailEnd/>
                </a:ln>
                <a:solidFill>
                  <a:srgbClr val="333399"/>
                </a:solidFill>
                <a:latin typeface="Calibri"/>
                <a:cs typeface="Calibri"/>
              </a:rPr>
              <a:t>Modena Fiere</a:t>
            </a:r>
          </a:p>
        </p:txBody>
      </p:sp>
      <p:pic>
        <p:nvPicPr>
          <p:cNvPr id="14344" name="Picture 8"/>
          <p:cNvPicPr>
            <a:picLocks noChangeAspect="1" noChangeArrowheads="1"/>
          </p:cNvPicPr>
          <p:nvPr/>
        </p:nvPicPr>
        <p:blipFill>
          <a:blip r:embed="rId3">
            <a:extLst>
              <a:ext uri="{28A0092B-C50C-407E-A947-70E740481C1C}">
                <a14:useLocalDpi xmlns:a14="http://schemas.microsoft.com/office/drawing/2010/main" val="0"/>
              </a:ext>
            </a:extLst>
          </a:blip>
          <a:srcRect l="31299" t="73430" r="28760" b="19377"/>
          <a:stretch>
            <a:fillRect/>
          </a:stretch>
        </p:blipFill>
        <p:spPr bwMode="auto">
          <a:xfrm>
            <a:off x="1258888" y="6467475"/>
            <a:ext cx="27003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WordArt 9"/>
          <p:cNvSpPr>
            <a:spLocks noChangeArrowheads="1" noChangeShapeType="1" noTextEdit="1"/>
          </p:cNvSpPr>
          <p:nvPr/>
        </p:nvSpPr>
        <p:spPr bwMode="auto">
          <a:xfrm>
            <a:off x="179388" y="6524625"/>
            <a:ext cx="863600" cy="117475"/>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8750"/>
              </a:avLst>
            </a:prstTxWarp>
          </a:bodyPr>
          <a:lstStyle/>
          <a:p>
            <a:pPr algn="ctr"/>
            <a:r>
              <a:rPr lang="it-IT" sz="3600" kern="10">
                <a:ln w="9525">
                  <a:solidFill>
                    <a:srgbClr val="8ACE28"/>
                  </a:solidFill>
                  <a:round/>
                  <a:headEnd/>
                  <a:tailEnd/>
                </a:ln>
                <a:solidFill>
                  <a:srgbClr val="339966"/>
                </a:solidFill>
                <a:latin typeface="Calibri"/>
                <a:cs typeface="Calibri"/>
              </a:rPr>
              <a:t>PROMOTORI</a:t>
            </a:r>
          </a:p>
        </p:txBody>
      </p:sp>
      <p:pic>
        <p:nvPicPr>
          <p:cNvPr id="14346" name="Picture 10" descr="giornata del meta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1300" y="0"/>
            <a:ext cx="1273175" cy="979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4213" y="0"/>
            <a:ext cx="7772400" cy="1143000"/>
          </a:xfrm>
        </p:spPr>
        <p:txBody>
          <a:bodyPr/>
          <a:lstStyle/>
          <a:p>
            <a:r>
              <a:rPr lang="it-IT" b="1" dirty="0" smtClean="0"/>
              <a:t>3. Costi </a:t>
            </a:r>
            <a:r>
              <a:rPr lang="it-IT" b="1" dirty="0"/>
              <a:t>di viaggio</a:t>
            </a:r>
          </a:p>
        </p:txBody>
      </p:sp>
      <p:sp>
        <p:nvSpPr>
          <p:cNvPr id="119811" name="Rectangle 3"/>
          <p:cNvSpPr>
            <a:spLocks noGrp="1" noChangeArrowheads="1"/>
          </p:cNvSpPr>
          <p:nvPr>
            <p:ph idx="1"/>
          </p:nvPr>
        </p:nvSpPr>
        <p:spPr>
          <a:xfrm>
            <a:off x="362309" y="938212"/>
            <a:ext cx="8781691" cy="5310188"/>
          </a:xfrm>
        </p:spPr>
        <p:txBody>
          <a:bodyPr/>
          <a:lstStyle/>
          <a:p>
            <a:pPr marL="0" indent="0">
              <a:lnSpc>
                <a:spcPct val="80000"/>
              </a:lnSpc>
              <a:buNone/>
            </a:pPr>
            <a:r>
              <a:rPr lang="it-IT" dirty="0"/>
              <a:t>R</a:t>
            </a:r>
            <a:r>
              <a:rPr lang="it-IT" dirty="0" smtClean="0"/>
              <a:t>icava il valore di un bene ambientale </a:t>
            </a:r>
            <a:r>
              <a:rPr lang="it-IT" b="1" dirty="0" smtClean="0"/>
              <a:t>a </a:t>
            </a:r>
            <a:r>
              <a:rPr lang="it-IT" b="1" dirty="0"/>
              <a:t>partire dalle </a:t>
            </a:r>
            <a:r>
              <a:rPr lang="it-IT" b="1" dirty="0">
                <a:solidFill>
                  <a:srgbClr val="FF0000"/>
                </a:solidFill>
              </a:rPr>
              <a:t>spese </a:t>
            </a:r>
            <a:r>
              <a:rPr lang="it-IT" b="1" dirty="0" smtClean="0">
                <a:solidFill>
                  <a:srgbClr val="FF0000"/>
                </a:solidFill>
              </a:rPr>
              <a:t>di viaggio</a:t>
            </a:r>
            <a:r>
              <a:rPr lang="it-IT" b="1" dirty="0" smtClean="0"/>
              <a:t> sostenute </a:t>
            </a:r>
            <a:r>
              <a:rPr lang="it-IT" b="1" dirty="0"/>
              <a:t>per </a:t>
            </a:r>
            <a:r>
              <a:rPr lang="it-IT" b="1" dirty="0" smtClean="0"/>
              <a:t>raggiungerlo</a:t>
            </a:r>
          </a:p>
          <a:p>
            <a:pPr marL="0" indent="0">
              <a:lnSpc>
                <a:spcPct val="80000"/>
              </a:lnSpc>
              <a:buNone/>
            </a:pPr>
            <a:r>
              <a:rPr lang="it-IT" sz="2800" dirty="0" smtClean="0"/>
              <a:t>Pregi</a:t>
            </a:r>
            <a:r>
              <a:rPr lang="it-IT" sz="2800" dirty="0"/>
              <a:t>:</a:t>
            </a:r>
          </a:p>
          <a:p>
            <a:pPr>
              <a:lnSpc>
                <a:spcPct val="80000"/>
              </a:lnSpc>
            </a:pPr>
            <a:r>
              <a:rPr lang="it-IT" sz="2800" dirty="0"/>
              <a:t>Utile per valutazione di </a:t>
            </a:r>
            <a:r>
              <a:rPr lang="it-IT" sz="2800" dirty="0">
                <a:solidFill>
                  <a:srgbClr val="FF0000"/>
                </a:solidFill>
              </a:rPr>
              <a:t>località di pregio </a:t>
            </a:r>
            <a:r>
              <a:rPr lang="it-IT" sz="2800" dirty="0"/>
              <a:t>(monumenti, parchi, laghi, aree di interesse naturalistico)</a:t>
            </a:r>
          </a:p>
          <a:p>
            <a:pPr>
              <a:lnSpc>
                <a:spcPct val="80000"/>
              </a:lnSpc>
            </a:pPr>
            <a:r>
              <a:rPr lang="it-IT" sz="2800" dirty="0"/>
              <a:t>Uso di </a:t>
            </a:r>
            <a:r>
              <a:rPr lang="it-IT" sz="2800" dirty="0">
                <a:solidFill>
                  <a:srgbClr val="FF0000"/>
                </a:solidFill>
              </a:rPr>
              <a:t>preferenze rivelate</a:t>
            </a:r>
          </a:p>
          <a:p>
            <a:pPr marL="0" indent="0">
              <a:lnSpc>
                <a:spcPct val="80000"/>
              </a:lnSpc>
              <a:buNone/>
            </a:pPr>
            <a:r>
              <a:rPr lang="it-IT" sz="2800" dirty="0"/>
              <a:t>Difetti:</a:t>
            </a:r>
          </a:p>
          <a:p>
            <a:pPr marL="514350" indent="-457200">
              <a:lnSpc>
                <a:spcPct val="80000"/>
              </a:lnSpc>
            </a:pPr>
            <a:r>
              <a:rPr lang="it-IT" sz="2800" dirty="0"/>
              <a:t>Pluralità motivi del viaggio</a:t>
            </a:r>
          </a:p>
          <a:p>
            <a:pPr marL="514350" indent="-457200">
              <a:lnSpc>
                <a:spcPct val="80000"/>
              </a:lnSpc>
            </a:pPr>
            <a:r>
              <a:rPr lang="it-IT" sz="2800" dirty="0"/>
              <a:t>Valutazione dei soli utenti (non stima il valore di non uso)</a:t>
            </a:r>
          </a:p>
          <a:p>
            <a:pPr marL="514350" indent="-457200">
              <a:lnSpc>
                <a:spcPct val="80000"/>
              </a:lnSpc>
            </a:pPr>
            <a:r>
              <a:rPr lang="it-IT" sz="2800" dirty="0"/>
              <a:t>Problemi econometrici</a:t>
            </a:r>
          </a:p>
          <a:p>
            <a:pPr marL="514350" indent="-457200">
              <a:lnSpc>
                <a:spcPct val="80000"/>
              </a:lnSpc>
            </a:pPr>
            <a:r>
              <a:rPr lang="it-IT" sz="2800" dirty="0"/>
              <a:t>Metodo indiretto</a:t>
            </a:r>
          </a:p>
          <a:p>
            <a:pPr marL="514350" indent="-457200">
              <a:lnSpc>
                <a:spcPct val="80000"/>
              </a:lnSpc>
            </a:pPr>
            <a:r>
              <a:rPr lang="it-IT" sz="2800" dirty="0"/>
              <a:t>Autoselezione del campione</a:t>
            </a:r>
          </a:p>
        </p:txBody>
      </p:sp>
      <p:sp>
        <p:nvSpPr>
          <p:cNvPr id="6" name="Segnaposto numero diapositiva 5"/>
          <p:cNvSpPr>
            <a:spLocks noGrp="1"/>
          </p:cNvSpPr>
          <p:nvPr>
            <p:ph type="sldNum" sz="quarter" idx="12"/>
          </p:nvPr>
        </p:nvSpPr>
        <p:spPr>
          <a:xfrm>
            <a:off x="6553200" y="6248400"/>
            <a:ext cx="1905000" cy="457200"/>
          </a:xfrm>
          <a:prstGeom prst="rect">
            <a:avLst/>
          </a:prstGeom>
        </p:spPr>
        <p:txBody>
          <a:bodyPr/>
          <a:lstStyle/>
          <a:p>
            <a:fld id="{6A28319C-74E7-4616-9C90-9182ED73D1DA}" type="slidenum">
              <a:rPr lang="en-US"/>
              <a:pPr/>
              <a:t>30</a:t>
            </a:fld>
            <a:endParaRPr lang="en-US"/>
          </a:p>
        </p:txBody>
      </p:sp>
    </p:spTree>
    <p:extLst>
      <p:ext uri="{BB962C8B-B14F-4D97-AF65-F5344CB8AC3E}">
        <p14:creationId xmlns:p14="http://schemas.microsoft.com/office/powerpoint/2010/main" val="24075877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38023" y="120770"/>
            <a:ext cx="8824823" cy="1329966"/>
          </a:xfrm>
        </p:spPr>
        <p:txBody>
          <a:bodyPr>
            <a:noAutofit/>
          </a:bodyPr>
          <a:lstStyle/>
          <a:p>
            <a:r>
              <a:rPr lang="it-IT" sz="3600" b="1" dirty="0" smtClean="0"/>
              <a:t>4. Valutazione contingente  </a:t>
            </a:r>
            <a:br>
              <a:rPr lang="it-IT" sz="3600" b="1" dirty="0" smtClean="0"/>
            </a:br>
            <a:r>
              <a:rPr lang="it-IT" sz="3600" b="1" dirty="0" smtClean="0"/>
              <a:t>5. Preferenze dichiarate </a:t>
            </a:r>
            <a:r>
              <a:rPr lang="it-IT" sz="3600" b="1" dirty="0"/>
              <a:t/>
            </a:r>
            <a:br>
              <a:rPr lang="it-IT" sz="3600" b="1" dirty="0"/>
            </a:br>
            <a:endParaRPr lang="it-IT" sz="3600" b="1" dirty="0"/>
          </a:p>
        </p:txBody>
      </p:sp>
      <p:sp>
        <p:nvSpPr>
          <p:cNvPr id="2" name="Segnaposto contenuto 1"/>
          <p:cNvSpPr>
            <a:spLocks noGrp="1"/>
          </p:cNvSpPr>
          <p:nvPr>
            <p:ph idx="1"/>
          </p:nvPr>
        </p:nvSpPr>
        <p:spPr>
          <a:xfrm>
            <a:off x="120770" y="1141593"/>
            <a:ext cx="9023230" cy="4708525"/>
          </a:xfrm>
        </p:spPr>
        <p:txBody>
          <a:bodyPr/>
          <a:lstStyle/>
          <a:p>
            <a:pPr marL="0" indent="0">
              <a:buNone/>
            </a:pPr>
            <a:r>
              <a:rPr lang="it-IT" dirty="0" smtClean="0"/>
              <a:t>Stima il valore che gli individui attribuiscono ad un bene ambientate (IA, rumore, sicurezza) tramite </a:t>
            </a:r>
            <a:r>
              <a:rPr lang="it-IT" dirty="0" smtClean="0">
                <a:solidFill>
                  <a:srgbClr val="FF0000"/>
                </a:solidFill>
              </a:rPr>
              <a:t>interviste</a:t>
            </a:r>
            <a:r>
              <a:rPr lang="it-IT" dirty="0" smtClean="0"/>
              <a:t>.</a:t>
            </a:r>
          </a:p>
          <a:p>
            <a:pPr marL="0" indent="0">
              <a:buNone/>
            </a:pPr>
            <a:r>
              <a:rPr lang="it-IT" b="1" dirty="0" smtClean="0"/>
              <a:t>Valutazione </a:t>
            </a:r>
            <a:r>
              <a:rPr lang="it-IT" b="1" dirty="0"/>
              <a:t>contingente </a:t>
            </a:r>
            <a:r>
              <a:rPr lang="it-IT" b="1" dirty="0" smtClean="0"/>
              <a:t>: </a:t>
            </a:r>
            <a:r>
              <a:rPr lang="it-IT" dirty="0" smtClean="0"/>
              <a:t>Si </a:t>
            </a:r>
            <a:r>
              <a:rPr lang="it-IT" dirty="0"/>
              <a:t>chiede </a:t>
            </a:r>
            <a:r>
              <a:rPr lang="it-IT" dirty="0" smtClean="0"/>
              <a:t>in modo diretto </a:t>
            </a:r>
            <a:r>
              <a:rPr lang="it-IT" dirty="0" smtClean="0">
                <a:solidFill>
                  <a:srgbClr val="FF0000"/>
                </a:solidFill>
              </a:rPr>
              <a:t>la </a:t>
            </a:r>
            <a:r>
              <a:rPr lang="it-IT" dirty="0">
                <a:solidFill>
                  <a:srgbClr val="FF0000"/>
                </a:solidFill>
              </a:rPr>
              <a:t>disponibilità a pagare (o </a:t>
            </a:r>
            <a:r>
              <a:rPr lang="it-IT" dirty="0" smtClean="0">
                <a:solidFill>
                  <a:srgbClr val="FF0000"/>
                </a:solidFill>
              </a:rPr>
              <a:t>a ricevere</a:t>
            </a:r>
            <a:r>
              <a:rPr lang="it-IT" dirty="0">
                <a:solidFill>
                  <a:srgbClr val="FF0000"/>
                </a:solidFill>
              </a:rPr>
              <a:t>) </a:t>
            </a:r>
            <a:r>
              <a:rPr lang="it-IT" dirty="0"/>
              <a:t>per </a:t>
            </a:r>
            <a:r>
              <a:rPr lang="it-IT" dirty="0" smtClean="0"/>
              <a:t>un </a:t>
            </a:r>
            <a:r>
              <a:rPr lang="it-IT" dirty="0"/>
              <a:t>miglioramento (</a:t>
            </a:r>
            <a:r>
              <a:rPr lang="it-IT" dirty="0" smtClean="0"/>
              <a:t>o un non peggioramento</a:t>
            </a:r>
            <a:r>
              <a:rPr lang="it-IT" dirty="0"/>
              <a:t>) </a:t>
            </a:r>
            <a:r>
              <a:rPr lang="it-IT" dirty="0" smtClean="0"/>
              <a:t>delle caratteristiche </a:t>
            </a:r>
            <a:r>
              <a:rPr lang="it-IT" dirty="0"/>
              <a:t>del bene oggetto di </a:t>
            </a:r>
            <a:r>
              <a:rPr lang="it-IT" dirty="0" smtClean="0"/>
              <a:t>studio.</a:t>
            </a:r>
          </a:p>
          <a:p>
            <a:pPr marL="0" indent="0">
              <a:buNone/>
            </a:pPr>
            <a:r>
              <a:rPr lang="it-IT" b="1" dirty="0" smtClean="0"/>
              <a:t>Preferenze dichiarate</a:t>
            </a:r>
            <a:r>
              <a:rPr lang="it-IT" dirty="0" smtClean="0"/>
              <a:t>: si ricava </a:t>
            </a:r>
            <a:r>
              <a:rPr lang="it-IT" dirty="0" smtClean="0">
                <a:solidFill>
                  <a:srgbClr val="FF0000"/>
                </a:solidFill>
              </a:rPr>
              <a:t>indirettamente</a:t>
            </a:r>
            <a:r>
              <a:rPr lang="it-IT" dirty="0" smtClean="0"/>
              <a:t> il valore di un bene ambientale tramite l’osservazione delle scelte effettuate tra alternative ipotetiche (mercati simulati).</a:t>
            </a:r>
            <a:endParaRPr lang="it-IT" dirty="0"/>
          </a:p>
        </p:txBody>
      </p:sp>
    </p:spTree>
    <p:extLst>
      <p:ext uri="{BB962C8B-B14F-4D97-AF65-F5344CB8AC3E}">
        <p14:creationId xmlns:p14="http://schemas.microsoft.com/office/powerpoint/2010/main" val="2513646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38022" y="414068"/>
            <a:ext cx="9005978" cy="5848709"/>
          </a:xfrm>
        </p:spPr>
        <p:txBody>
          <a:bodyPr>
            <a:noAutofit/>
          </a:bodyPr>
          <a:lstStyle/>
          <a:p>
            <a:pPr marL="0" indent="0">
              <a:buNone/>
            </a:pPr>
            <a:r>
              <a:rPr lang="it-IT" sz="2800" dirty="0" smtClean="0"/>
              <a:t>Difetti</a:t>
            </a:r>
            <a:r>
              <a:rPr lang="it-IT" sz="2800" dirty="0"/>
              <a:t>:</a:t>
            </a:r>
          </a:p>
          <a:p>
            <a:r>
              <a:rPr lang="it-IT" sz="2800" dirty="0" smtClean="0"/>
              <a:t>Distorsione ipotetica, informativa, strategica</a:t>
            </a:r>
            <a:r>
              <a:rPr lang="it-IT" sz="2800" dirty="0"/>
              <a:t>;</a:t>
            </a:r>
          </a:p>
          <a:p>
            <a:r>
              <a:rPr lang="it-IT" sz="2800" dirty="0" smtClean="0"/>
              <a:t>Distorsione </a:t>
            </a:r>
            <a:r>
              <a:rPr lang="it-IT" sz="2800" dirty="0"/>
              <a:t>da non risposta</a:t>
            </a:r>
            <a:r>
              <a:rPr lang="it-IT" sz="2800" dirty="0" smtClean="0"/>
              <a:t>; </a:t>
            </a:r>
          </a:p>
          <a:p>
            <a:r>
              <a:rPr lang="it-IT" sz="2800" dirty="0" smtClean="0"/>
              <a:t>Mancata </a:t>
            </a:r>
            <a:r>
              <a:rPr lang="it-IT" sz="2800" dirty="0"/>
              <a:t>considerazione vincolo di bilancio;</a:t>
            </a:r>
          </a:p>
          <a:p>
            <a:r>
              <a:rPr lang="it-IT" sz="2800" dirty="0" smtClean="0"/>
              <a:t>Difficoltà </a:t>
            </a:r>
            <a:r>
              <a:rPr lang="it-IT" sz="2800" dirty="0"/>
              <a:t>valutare/giudicare beni </a:t>
            </a:r>
            <a:r>
              <a:rPr lang="it-IT" sz="2800" dirty="0" smtClean="0"/>
              <a:t>non commercializzati </a:t>
            </a:r>
            <a:r>
              <a:rPr lang="it-IT" sz="2800" dirty="0"/>
              <a:t>sul mercato (preferibile </a:t>
            </a:r>
            <a:r>
              <a:rPr lang="it-IT" sz="2800" dirty="0" smtClean="0"/>
              <a:t>WTP piuttosto </a:t>
            </a:r>
            <a:r>
              <a:rPr lang="it-IT" sz="2800" dirty="0"/>
              <a:t>che WTA)</a:t>
            </a:r>
          </a:p>
          <a:p>
            <a:r>
              <a:rPr lang="it-IT" sz="2800" dirty="0" smtClean="0"/>
              <a:t>Non </a:t>
            </a:r>
            <a:r>
              <a:rPr lang="it-IT" sz="2800" dirty="0"/>
              <a:t>permette di distinguere fra le diversi </a:t>
            </a:r>
            <a:r>
              <a:rPr lang="it-IT" sz="2800" dirty="0" smtClean="0"/>
              <a:t>componenti del </a:t>
            </a:r>
            <a:r>
              <a:rPr lang="it-IT" sz="2800" dirty="0"/>
              <a:t>valore (d’uso e di non uso)</a:t>
            </a:r>
          </a:p>
          <a:p>
            <a:pPr marL="0" indent="0">
              <a:buNone/>
            </a:pPr>
            <a:r>
              <a:rPr lang="it-IT" sz="2800" dirty="0" smtClean="0"/>
              <a:t>Pregi</a:t>
            </a:r>
            <a:r>
              <a:rPr lang="it-IT" sz="2800" dirty="0"/>
              <a:t>:</a:t>
            </a:r>
          </a:p>
          <a:p>
            <a:r>
              <a:rPr lang="it-IT" sz="2800" dirty="0" smtClean="0"/>
              <a:t>Consente </a:t>
            </a:r>
            <a:r>
              <a:rPr lang="it-IT" sz="2800" dirty="0"/>
              <a:t>di stimare il </a:t>
            </a:r>
            <a:r>
              <a:rPr lang="it-IT" sz="2800" dirty="0" smtClean="0"/>
              <a:t>valore di non </a:t>
            </a:r>
            <a:r>
              <a:rPr lang="it-IT" sz="2800" dirty="0"/>
              <a:t>uso</a:t>
            </a:r>
            <a:r>
              <a:rPr lang="it-IT" sz="2800" dirty="0" smtClean="0"/>
              <a:t>; </a:t>
            </a:r>
          </a:p>
          <a:p>
            <a:r>
              <a:rPr lang="it-IT" sz="2800" dirty="0" smtClean="0"/>
              <a:t>Metodo </a:t>
            </a:r>
            <a:r>
              <a:rPr lang="it-IT" sz="2800" dirty="0"/>
              <a:t>diretto</a:t>
            </a:r>
          </a:p>
        </p:txBody>
      </p:sp>
    </p:spTree>
    <p:extLst>
      <p:ext uri="{BB962C8B-B14F-4D97-AF65-F5344CB8AC3E}">
        <p14:creationId xmlns:p14="http://schemas.microsoft.com/office/powerpoint/2010/main" val="2009479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Uno studio recente: il progetto </a:t>
            </a:r>
            <a:r>
              <a:rPr lang="it-IT" dirty="0"/>
              <a:t>europeo </a:t>
            </a:r>
            <a:r>
              <a:rPr lang="it-IT" dirty="0" err="1" smtClean="0"/>
              <a:t>Aphekom</a:t>
            </a:r>
            <a:endParaRPr lang="it-IT" dirty="0"/>
          </a:p>
        </p:txBody>
      </p:sp>
      <p:sp>
        <p:nvSpPr>
          <p:cNvPr id="3" name="Segnaposto contenuto 2"/>
          <p:cNvSpPr>
            <a:spLocks noGrp="1"/>
          </p:cNvSpPr>
          <p:nvPr>
            <p:ph idx="1"/>
          </p:nvPr>
        </p:nvSpPr>
        <p:spPr/>
        <p:txBody>
          <a:bodyPr/>
          <a:lstStyle/>
          <a:p>
            <a:r>
              <a:rPr lang="it-IT" dirty="0"/>
              <a:t>Studio triennale sull’inquinamento atmosferico e il suo impatto sulla salute, condotto da 60 ricercatori in 25 città in tutta Europa. </a:t>
            </a:r>
          </a:p>
          <a:p>
            <a:r>
              <a:rPr lang="it-IT" dirty="0" smtClean="0"/>
              <a:t>Coordinato </a:t>
            </a:r>
            <a:r>
              <a:rPr lang="it-IT" dirty="0"/>
              <a:t>dall’Istituto francese per la sorveglianza della salute pubblica (</a:t>
            </a:r>
            <a:r>
              <a:rPr lang="it-IT" dirty="0" err="1"/>
              <a:t>InVS</a:t>
            </a:r>
            <a:r>
              <a:rPr lang="it-IT" dirty="0"/>
              <a:t>), </a:t>
            </a:r>
            <a:r>
              <a:rPr lang="it-IT" dirty="0" smtClean="0"/>
              <a:t>presentato </a:t>
            </a:r>
            <a:r>
              <a:rPr lang="it-IT" dirty="0"/>
              <a:t>il 2 marzo </a:t>
            </a:r>
            <a:r>
              <a:rPr lang="it-IT" dirty="0" smtClean="0"/>
              <a:t>2011 a Parigi.</a:t>
            </a:r>
          </a:p>
        </p:txBody>
      </p:sp>
      <p:sp>
        <p:nvSpPr>
          <p:cNvPr id="4" name="Rettangolo 3"/>
          <p:cNvSpPr/>
          <p:nvPr/>
        </p:nvSpPr>
        <p:spPr>
          <a:xfrm>
            <a:off x="2286000" y="2274838"/>
            <a:ext cx="4572000" cy="369332"/>
          </a:xfrm>
          <a:prstGeom prst="rect">
            <a:avLst/>
          </a:prstGeom>
        </p:spPr>
        <p:txBody>
          <a:bodyPr>
            <a:spAutoFit/>
          </a:bodyPr>
          <a:lstStyle/>
          <a:p>
            <a:r>
              <a:rPr lang="it-IT" dirty="0" smtClean="0"/>
              <a:t></a:t>
            </a:r>
            <a:endParaRPr lang="it-IT" dirty="0"/>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759028"/>
            <a:ext cx="4891177" cy="734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87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predicted average gain in life expectancy">
            <a:hlinkClick r:id="rId2" tooltip="&quot;Predicted average gain in life expectancy (months) for persons 30 years of age and older in 25 Aphekom cities for a decrease in average annual level of PM2.5 to 10μg/m3&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316182"/>
            <a:ext cx="9144000" cy="5347855"/>
          </a:xfrm>
          <a:prstGeom prst="rect">
            <a:avLst/>
          </a:prstGeom>
          <a:noFill/>
          <a:ln>
            <a:noFill/>
          </a:ln>
        </p:spPr>
      </p:pic>
      <p:sp>
        <p:nvSpPr>
          <p:cNvPr id="5" name="CasellaDiTesto 4"/>
          <p:cNvSpPr txBox="1"/>
          <p:nvPr/>
        </p:nvSpPr>
        <p:spPr>
          <a:xfrm>
            <a:off x="290944" y="207818"/>
            <a:ext cx="8853056" cy="1015663"/>
          </a:xfrm>
          <a:prstGeom prst="rect">
            <a:avLst/>
          </a:prstGeom>
          <a:noFill/>
        </p:spPr>
        <p:txBody>
          <a:bodyPr wrap="square" rtlCol="0">
            <a:spAutoFit/>
          </a:bodyPr>
          <a:lstStyle/>
          <a:p>
            <a:r>
              <a:rPr lang="en-US" sz="2000" b="1" dirty="0"/>
              <a:t>Predicted average gain in life expectancy (months) for persons </a:t>
            </a:r>
            <a:br>
              <a:rPr lang="en-US" sz="2000" b="1" dirty="0"/>
            </a:br>
            <a:r>
              <a:rPr lang="en-US" sz="2000" b="1" dirty="0"/>
              <a:t>30 years of age and older in 25 </a:t>
            </a:r>
            <a:r>
              <a:rPr lang="en-US" sz="2000" b="1" dirty="0" err="1"/>
              <a:t>Aphekom</a:t>
            </a:r>
            <a:r>
              <a:rPr lang="en-US" sz="2000" b="1" dirty="0"/>
              <a:t> cities for a decrease in average </a:t>
            </a:r>
            <a:r>
              <a:rPr lang="en-US" sz="2000" b="1" dirty="0" smtClean="0"/>
              <a:t>annual </a:t>
            </a:r>
            <a:r>
              <a:rPr lang="en-US" sz="2000" b="1" dirty="0"/>
              <a:t>level of PM2.5 to 10</a:t>
            </a:r>
            <a:r>
              <a:rPr lang="it-IT" sz="2000" b="1" dirty="0"/>
              <a:t>μ</a:t>
            </a:r>
            <a:r>
              <a:rPr lang="en-US" sz="2000" b="1" dirty="0"/>
              <a:t>g/m3 (WHO's Air Quality Guideline)</a:t>
            </a:r>
            <a:endParaRPr lang="it-IT" sz="2000" b="1" dirty="0"/>
          </a:p>
        </p:txBody>
      </p:sp>
      <p:sp>
        <p:nvSpPr>
          <p:cNvPr id="2" name="Freccia a sinistra 1"/>
          <p:cNvSpPr/>
          <p:nvPr/>
        </p:nvSpPr>
        <p:spPr>
          <a:xfrm>
            <a:off x="6952891" y="2441276"/>
            <a:ext cx="1345720" cy="8626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59423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53498"/>
          </a:xfrm>
        </p:spPr>
        <p:txBody>
          <a:bodyPr/>
          <a:lstStyle/>
          <a:p>
            <a:r>
              <a:rPr lang="it-IT" b="1" dirty="0" smtClean="0"/>
              <a:t>Risultati relativi a Roma</a:t>
            </a:r>
            <a:endParaRPr lang="it-IT" b="1" dirty="0"/>
          </a:p>
        </p:txBody>
      </p:sp>
      <p:sp>
        <p:nvSpPr>
          <p:cNvPr id="3" name="Segnaposto contenuto 2"/>
          <p:cNvSpPr>
            <a:spLocks noGrp="1"/>
          </p:cNvSpPr>
          <p:nvPr>
            <p:ph idx="1"/>
          </p:nvPr>
        </p:nvSpPr>
        <p:spPr>
          <a:xfrm>
            <a:off x="0" y="1048109"/>
            <a:ext cx="9144000" cy="5214668"/>
          </a:xfrm>
        </p:spPr>
        <p:txBody>
          <a:bodyPr/>
          <a:lstStyle/>
          <a:p>
            <a:r>
              <a:rPr lang="it-IT" sz="2800" dirty="0" smtClean="0"/>
              <a:t>Roma: concentrazione </a:t>
            </a:r>
            <a:r>
              <a:rPr lang="it-IT" sz="2800" dirty="0"/>
              <a:t>atmosferica di 39 µg/m</a:t>
            </a:r>
            <a:r>
              <a:rPr lang="it-IT" sz="2800" baseline="30000" dirty="0"/>
              <a:t>3</a:t>
            </a:r>
            <a:r>
              <a:rPr lang="it-IT" sz="2800" dirty="0"/>
              <a:t> di PM10 e di 21 µg/m</a:t>
            </a:r>
            <a:r>
              <a:rPr lang="it-IT" sz="2800" baseline="30000" dirty="0"/>
              <a:t>3</a:t>
            </a:r>
            <a:r>
              <a:rPr lang="it-IT" sz="2800" dirty="0"/>
              <a:t> di PM </a:t>
            </a:r>
            <a:r>
              <a:rPr lang="it-IT" sz="2800" dirty="0" smtClean="0"/>
              <a:t>2,5.  Nei </a:t>
            </a:r>
            <a:r>
              <a:rPr lang="it-IT" sz="2800" dirty="0"/>
              <a:t>termini di legge, ma ben al di sopra delle soglie raccomandate dell'OMS, pari alla metà degli attuali limiti di legge (rispettivamente 20 e 10 µg/m</a:t>
            </a:r>
            <a:r>
              <a:rPr lang="it-IT" sz="2800" baseline="30000" dirty="0"/>
              <a:t>3</a:t>
            </a:r>
            <a:r>
              <a:rPr lang="it-IT" sz="2800" dirty="0"/>
              <a:t>). </a:t>
            </a:r>
            <a:endParaRPr lang="it-IT" sz="2800" dirty="0" smtClean="0"/>
          </a:p>
          <a:p>
            <a:r>
              <a:rPr lang="it-IT" sz="2800" dirty="0" smtClean="0"/>
              <a:t>Roma: </a:t>
            </a:r>
            <a:r>
              <a:rPr lang="it-IT" sz="2800" dirty="0"/>
              <a:t>il 23% dei residenti vive a meno di 75 metri da una strada ad alto traffico. </a:t>
            </a:r>
            <a:endParaRPr lang="it-IT" sz="2800" dirty="0" smtClean="0"/>
          </a:p>
          <a:p>
            <a:r>
              <a:rPr lang="it-IT" sz="2800" dirty="0" smtClean="0"/>
              <a:t>L’11</a:t>
            </a:r>
            <a:r>
              <a:rPr lang="it-IT" sz="2800" dirty="0"/>
              <a:t>% dei casi di aggravamento di asma nei bambini, il 18% di problemi acuti negli anziani affetti da bronco pneumopatia cronico ostruttiva, e il 23% di problemi acuti negli anziani malati di malattie coronariche possano essere attribuiti al forte </a:t>
            </a:r>
            <a:r>
              <a:rPr lang="it-IT" sz="2800" dirty="0" smtClean="0"/>
              <a:t>IA nell’area </a:t>
            </a:r>
            <a:r>
              <a:rPr lang="it-IT" sz="2800" dirty="0"/>
              <a:t>di residenza.</a:t>
            </a:r>
          </a:p>
          <a:p>
            <a:endParaRPr lang="it-IT" sz="2800" dirty="0"/>
          </a:p>
        </p:txBody>
      </p:sp>
    </p:spTree>
    <p:extLst>
      <p:ext uri="{BB962C8B-B14F-4D97-AF65-F5344CB8AC3E}">
        <p14:creationId xmlns:p14="http://schemas.microsoft.com/office/powerpoint/2010/main" val="8200270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679571546"/>
              </p:ext>
            </p:extLst>
          </p:nvPr>
        </p:nvGraphicFramePr>
        <p:xfrm>
          <a:off x="193962" y="274638"/>
          <a:ext cx="8756075" cy="6101152"/>
        </p:xfrm>
        <a:graphic>
          <a:graphicData uri="http://schemas.openxmlformats.org/drawingml/2006/table">
            <a:tbl>
              <a:tblPr firstRow="1" firstCol="1" bandRow="1">
                <a:tableStyleId>{5C22544A-7EE6-4342-B048-85BDC9FD1C3A}</a:tableStyleId>
              </a:tblPr>
              <a:tblGrid>
                <a:gridCol w="2895602"/>
                <a:gridCol w="1246909"/>
                <a:gridCol w="1731818"/>
                <a:gridCol w="1011382"/>
                <a:gridCol w="1870364"/>
              </a:tblGrid>
              <a:tr h="169046">
                <a:tc gridSpan="5">
                  <a:txBody>
                    <a:bodyPr/>
                    <a:lstStyle/>
                    <a:p>
                      <a:pPr indent="128270" algn="ctr">
                        <a:spcAft>
                          <a:spcPts val="0"/>
                        </a:spcAft>
                      </a:pPr>
                      <a:r>
                        <a:rPr lang="it-IT" sz="2800" dirty="0">
                          <a:effectLst/>
                        </a:rPr>
                        <a:t>Risultati </a:t>
                      </a:r>
                      <a:r>
                        <a:rPr lang="it-IT" sz="2800" dirty="0" smtClean="0">
                          <a:effectLst/>
                        </a:rPr>
                        <a:t>principali</a:t>
                      </a:r>
                      <a:r>
                        <a:rPr lang="it-IT" sz="2800" baseline="0" dirty="0" smtClean="0">
                          <a:effectLst/>
                        </a:rPr>
                        <a:t> per Roma (</a:t>
                      </a:r>
                      <a:r>
                        <a:rPr lang="it-IT" sz="1800" b="1" kern="1200" dirty="0" smtClean="0">
                          <a:solidFill>
                            <a:schemeClr val="lt1"/>
                          </a:solidFill>
                          <a:effectLst/>
                          <a:latin typeface="+mn-lt"/>
                          <a:ea typeface="+mn-ea"/>
                          <a:cs typeface="+mn-cs"/>
                        </a:rPr>
                        <a:t>progetto europeo </a:t>
                      </a:r>
                      <a:r>
                        <a:rPr lang="it-IT" sz="1800" b="1" kern="1200" dirty="0" err="1" smtClean="0">
                          <a:solidFill>
                            <a:schemeClr val="lt1"/>
                          </a:solidFill>
                          <a:effectLst/>
                          <a:latin typeface="+mn-lt"/>
                          <a:ea typeface="+mn-ea"/>
                          <a:cs typeface="+mn-cs"/>
                        </a:rPr>
                        <a:t>Aphekom</a:t>
                      </a:r>
                      <a:r>
                        <a:rPr lang="it-IT" sz="1800" b="1" kern="1200" dirty="0" smtClean="0">
                          <a:solidFill>
                            <a:schemeClr val="lt1"/>
                          </a:solidFill>
                          <a:effectLst/>
                          <a:latin typeface="+mn-lt"/>
                          <a:ea typeface="+mn-ea"/>
                          <a:cs typeface="+mn-cs"/>
                        </a:rPr>
                        <a:t>)</a:t>
                      </a:r>
                      <a:endParaRPr lang="it-IT" sz="2800" dirty="0">
                        <a:effectLst/>
                        <a:latin typeface="Calibri"/>
                        <a:ea typeface="Calibri"/>
                        <a:cs typeface="Times New Roman"/>
                      </a:endParaRPr>
                    </a:p>
                  </a:txBody>
                  <a:tcPr marL="7974" marR="7974" marT="7974" marB="7974"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9046">
                <a:tc>
                  <a:txBody>
                    <a:bodyPr/>
                    <a:lstStyle/>
                    <a:p>
                      <a:pPr indent="128270" algn="l">
                        <a:spcAft>
                          <a:spcPts val="0"/>
                        </a:spcAft>
                      </a:pPr>
                      <a:r>
                        <a:rPr lang="it-IT" sz="1800" dirty="0">
                          <a:effectLst/>
                        </a:rPr>
                        <a:t> </a:t>
                      </a:r>
                      <a:endParaRPr lang="it-IT" sz="1800" dirty="0">
                        <a:effectLst/>
                        <a:latin typeface="Calibri"/>
                        <a:ea typeface="Calibri"/>
                        <a:cs typeface="Times New Roman"/>
                      </a:endParaRPr>
                    </a:p>
                  </a:txBody>
                  <a:tcPr marL="7974" marR="7974" marT="7974" marB="7974" anchor="ctr"/>
                </a:tc>
                <a:tc gridSpan="2">
                  <a:txBody>
                    <a:bodyPr/>
                    <a:lstStyle/>
                    <a:p>
                      <a:pPr indent="128270" algn="ctr">
                        <a:spcAft>
                          <a:spcPts val="0"/>
                        </a:spcAft>
                      </a:pPr>
                      <a:r>
                        <a:rPr lang="it-IT" sz="1800" dirty="0">
                          <a:effectLst/>
                        </a:rPr>
                        <a:t>Effetti a breve termine</a:t>
                      </a:r>
                      <a:endParaRPr lang="it-IT" sz="1800" dirty="0">
                        <a:effectLst/>
                        <a:latin typeface="Calibri"/>
                        <a:ea typeface="Calibri"/>
                        <a:cs typeface="Times New Roman"/>
                      </a:endParaRPr>
                    </a:p>
                  </a:txBody>
                  <a:tcPr marL="7974" marR="7974" marT="7974" marB="7974" anchor="ctr"/>
                </a:tc>
                <a:tc hMerge="1">
                  <a:txBody>
                    <a:bodyPr/>
                    <a:lstStyle/>
                    <a:p>
                      <a:endParaRPr lang="it-IT"/>
                    </a:p>
                  </a:txBody>
                  <a:tcPr/>
                </a:tc>
                <a:tc gridSpan="2">
                  <a:txBody>
                    <a:bodyPr/>
                    <a:lstStyle/>
                    <a:p>
                      <a:pPr indent="128270" algn="ctr">
                        <a:spcAft>
                          <a:spcPts val="0"/>
                        </a:spcAft>
                      </a:pPr>
                      <a:r>
                        <a:rPr lang="it-IT" sz="1800" dirty="0">
                          <a:effectLst/>
                        </a:rPr>
                        <a:t>Effetti a lungo termine</a:t>
                      </a:r>
                      <a:endParaRPr lang="it-IT" sz="1800" dirty="0">
                        <a:effectLst/>
                        <a:latin typeface="Calibri"/>
                        <a:ea typeface="Calibri"/>
                        <a:cs typeface="Times New Roman"/>
                      </a:endParaRPr>
                    </a:p>
                  </a:txBody>
                  <a:tcPr marL="7974" marR="7974" marT="7974" marB="7974" anchor="ctr"/>
                </a:tc>
                <a:tc hMerge="1">
                  <a:txBody>
                    <a:bodyPr/>
                    <a:lstStyle/>
                    <a:p>
                      <a:endParaRPr lang="it-IT"/>
                    </a:p>
                  </a:txBody>
                  <a:tcPr/>
                </a:tc>
              </a:tr>
              <a:tr h="169046">
                <a:tc>
                  <a:txBody>
                    <a:bodyPr/>
                    <a:lstStyle/>
                    <a:p>
                      <a:pPr indent="128270" algn="l">
                        <a:spcAft>
                          <a:spcPts val="0"/>
                        </a:spcAft>
                      </a:pPr>
                      <a:r>
                        <a:rPr lang="it-IT" sz="1800" dirty="0">
                          <a:effectLst/>
                        </a:rPr>
                        <a:t> </a:t>
                      </a:r>
                      <a:endParaRPr lang="it-IT" sz="1800" dirty="0">
                        <a:effectLst/>
                        <a:latin typeface="Calibri"/>
                        <a:ea typeface="Calibri"/>
                        <a:cs typeface="Times New Roman"/>
                      </a:endParaRPr>
                    </a:p>
                  </a:txBody>
                  <a:tcPr marL="7974" marR="7974" marT="7974" marB="7974" anchor="ctr"/>
                </a:tc>
                <a:tc gridSpan="2">
                  <a:txBody>
                    <a:bodyPr/>
                    <a:lstStyle/>
                    <a:p>
                      <a:pPr indent="128270" algn="ctr">
                        <a:spcAft>
                          <a:spcPts val="0"/>
                        </a:spcAft>
                      </a:pPr>
                      <a:r>
                        <a:rPr lang="it-IT" sz="1800" dirty="0">
                          <a:effectLst/>
                        </a:rPr>
                        <a:t>PM10 </a:t>
                      </a:r>
                      <a:endParaRPr lang="it-IT" sz="1800" dirty="0">
                        <a:effectLst/>
                        <a:latin typeface="Calibri"/>
                        <a:ea typeface="Calibri"/>
                        <a:cs typeface="Times New Roman"/>
                      </a:endParaRPr>
                    </a:p>
                  </a:txBody>
                  <a:tcPr marL="7974" marR="7974" marT="7974" marB="7974" anchor="ctr"/>
                </a:tc>
                <a:tc hMerge="1">
                  <a:txBody>
                    <a:bodyPr/>
                    <a:lstStyle/>
                    <a:p>
                      <a:endParaRPr lang="it-IT"/>
                    </a:p>
                  </a:txBody>
                  <a:tcPr/>
                </a:tc>
                <a:tc gridSpan="2">
                  <a:txBody>
                    <a:bodyPr/>
                    <a:lstStyle/>
                    <a:p>
                      <a:pPr indent="128270" algn="ctr">
                        <a:spcAft>
                          <a:spcPts val="0"/>
                        </a:spcAft>
                      </a:pPr>
                      <a:r>
                        <a:rPr lang="it-IT" sz="1800" dirty="0">
                          <a:effectLst/>
                        </a:rPr>
                        <a:t>PM2,5 </a:t>
                      </a:r>
                      <a:endParaRPr lang="it-IT" sz="1800" dirty="0">
                        <a:effectLst/>
                        <a:latin typeface="Calibri"/>
                        <a:ea typeface="Calibri"/>
                        <a:cs typeface="Times New Roman"/>
                      </a:endParaRPr>
                    </a:p>
                  </a:txBody>
                  <a:tcPr marL="7974" marR="7974" marT="7974" marB="7974" anchor="ctr"/>
                </a:tc>
                <a:tc hMerge="1">
                  <a:txBody>
                    <a:bodyPr/>
                    <a:lstStyle/>
                    <a:p>
                      <a:endParaRPr lang="it-IT"/>
                    </a:p>
                  </a:txBody>
                  <a:tcPr/>
                </a:tc>
              </a:tr>
              <a:tr h="697213">
                <a:tc>
                  <a:txBody>
                    <a:bodyPr/>
                    <a:lstStyle/>
                    <a:p>
                      <a:pPr indent="128270" algn="l">
                        <a:spcAft>
                          <a:spcPts val="0"/>
                        </a:spcAft>
                      </a:pPr>
                      <a:r>
                        <a:rPr lang="it-IT" sz="1800" dirty="0">
                          <a:solidFill>
                            <a:schemeClr val="bg1"/>
                          </a:solidFill>
                          <a:effectLst/>
                        </a:rPr>
                        <a:t> </a:t>
                      </a:r>
                      <a:endParaRPr lang="it-IT" sz="1800" dirty="0">
                        <a:solidFill>
                          <a:schemeClr val="bg1"/>
                        </a:solidFill>
                        <a:effectLst/>
                        <a:latin typeface="Calibri"/>
                        <a:ea typeface="Calibri"/>
                        <a:cs typeface="Times New Roman"/>
                      </a:endParaRPr>
                    </a:p>
                  </a:txBody>
                  <a:tcPr marL="7974" marR="7974" marT="7974" marB="7974" anchor="ctr"/>
                </a:tc>
                <a:tc>
                  <a:txBody>
                    <a:bodyPr/>
                    <a:lstStyle/>
                    <a:p>
                      <a:pPr indent="128270" algn="ctr">
                        <a:spcAft>
                          <a:spcPts val="0"/>
                        </a:spcAft>
                      </a:pPr>
                      <a:r>
                        <a:rPr lang="it-IT" sz="1800" dirty="0" err="1" smtClean="0">
                          <a:effectLst/>
                        </a:rPr>
                        <a:t>riduz</a:t>
                      </a:r>
                      <a:r>
                        <a:rPr lang="it-IT" sz="1800" dirty="0" smtClean="0">
                          <a:effectLst/>
                        </a:rPr>
                        <a:t>. di</a:t>
                      </a:r>
                      <a:r>
                        <a:rPr lang="it-IT" sz="1800" baseline="0" dirty="0" smtClean="0">
                          <a:effectLst/>
                        </a:rPr>
                        <a:t> </a:t>
                      </a:r>
                      <a:r>
                        <a:rPr lang="it-IT" sz="1800" dirty="0" smtClean="0">
                          <a:effectLst/>
                        </a:rPr>
                        <a:t>5 µg/m3</a:t>
                      </a:r>
                      <a:endParaRPr lang="it-IT" sz="1800" dirty="0">
                        <a:effectLst/>
                        <a:latin typeface="Calibri"/>
                        <a:ea typeface="Calibri"/>
                        <a:cs typeface="Times New Roman"/>
                      </a:endParaRPr>
                    </a:p>
                  </a:txBody>
                  <a:tcPr marL="7974" marR="7974" marT="7974" marB="7974" anchor="ctr"/>
                </a:tc>
                <a:tc>
                  <a:txBody>
                    <a:bodyPr/>
                    <a:lstStyle/>
                    <a:p>
                      <a:pPr indent="128270" algn="ctr">
                        <a:spcAft>
                          <a:spcPts val="0"/>
                        </a:spcAft>
                      </a:pPr>
                      <a:r>
                        <a:rPr lang="it-IT" sz="1800" dirty="0" err="1" smtClean="0">
                          <a:effectLst/>
                        </a:rPr>
                        <a:t>riduz</a:t>
                      </a:r>
                      <a:r>
                        <a:rPr lang="it-IT" sz="1800" dirty="0" smtClean="0">
                          <a:effectLst/>
                        </a:rPr>
                        <a:t>. </a:t>
                      </a:r>
                      <a:r>
                        <a:rPr lang="it-IT" sz="1800" dirty="0">
                          <a:effectLst/>
                        </a:rPr>
                        <a:t>a 20 µg/m3 (linee-guida OMS)</a:t>
                      </a:r>
                      <a:endParaRPr lang="it-IT" sz="1800" dirty="0">
                        <a:effectLst/>
                        <a:latin typeface="Calibri"/>
                        <a:ea typeface="Calibri"/>
                        <a:cs typeface="Times New Roman"/>
                      </a:endParaRPr>
                    </a:p>
                  </a:txBody>
                  <a:tcPr marL="7974" marR="7974" marT="7974" marB="7974" anchor="ctr"/>
                </a:tc>
                <a:tc>
                  <a:txBody>
                    <a:bodyPr/>
                    <a:lstStyle/>
                    <a:p>
                      <a:pPr indent="128270" algn="ctr">
                        <a:spcAft>
                          <a:spcPts val="0"/>
                        </a:spcAft>
                      </a:pPr>
                      <a:r>
                        <a:rPr lang="it-IT" sz="1800" dirty="0" err="1" smtClean="0">
                          <a:effectLst/>
                        </a:rPr>
                        <a:t>riduz</a:t>
                      </a:r>
                      <a:r>
                        <a:rPr lang="it-IT" sz="1800" dirty="0" smtClean="0">
                          <a:effectLst/>
                        </a:rPr>
                        <a:t>. di 5 µg/m3</a:t>
                      </a:r>
                      <a:endParaRPr lang="it-IT" sz="1800" dirty="0">
                        <a:effectLst/>
                        <a:latin typeface="Calibri"/>
                        <a:ea typeface="Calibri"/>
                        <a:cs typeface="Times New Roman"/>
                      </a:endParaRPr>
                    </a:p>
                  </a:txBody>
                  <a:tcPr marL="7974" marR="7974" marT="7974" marB="7974" anchor="ctr"/>
                </a:tc>
                <a:tc>
                  <a:txBody>
                    <a:bodyPr/>
                    <a:lstStyle/>
                    <a:p>
                      <a:pPr indent="128270" algn="ctr">
                        <a:spcAft>
                          <a:spcPts val="0"/>
                        </a:spcAft>
                      </a:pPr>
                      <a:r>
                        <a:rPr lang="it-IT" sz="1800" dirty="0" err="1" smtClean="0">
                          <a:effectLst/>
                        </a:rPr>
                        <a:t>Riduz</a:t>
                      </a:r>
                      <a:r>
                        <a:rPr lang="it-IT" sz="1800" dirty="0" smtClean="0">
                          <a:effectLst/>
                        </a:rPr>
                        <a:t>. </a:t>
                      </a:r>
                      <a:r>
                        <a:rPr lang="it-IT" sz="1800" dirty="0">
                          <a:effectLst/>
                        </a:rPr>
                        <a:t>a 10 µg/m3 (linee-guida OMS)</a:t>
                      </a:r>
                      <a:endParaRPr lang="it-IT" sz="1800" dirty="0">
                        <a:effectLst/>
                        <a:latin typeface="Calibri"/>
                        <a:ea typeface="Calibri"/>
                        <a:cs typeface="Times New Roman"/>
                      </a:endParaRPr>
                    </a:p>
                  </a:txBody>
                  <a:tcPr marL="7974" marR="7974" marT="7974" marB="7974" anchor="ctr"/>
                </a:tc>
              </a:tr>
              <a:tr h="169046">
                <a:tc gridSpan="5">
                  <a:txBody>
                    <a:bodyPr/>
                    <a:lstStyle/>
                    <a:p>
                      <a:pPr indent="128270" algn="ctr">
                        <a:spcAft>
                          <a:spcPts val="0"/>
                        </a:spcAft>
                      </a:pPr>
                      <a:r>
                        <a:rPr lang="it-IT" sz="1800" smtClean="0">
                          <a:solidFill>
                            <a:schemeClr val="bg1"/>
                          </a:solidFill>
                          <a:effectLst/>
                        </a:rPr>
                        <a:t>Mortalità</a:t>
                      </a:r>
                      <a:r>
                        <a:rPr lang="it-IT" sz="1800" dirty="0">
                          <a:solidFill>
                            <a:srgbClr val="FF0000"/>
                          </a:solidFill>
                          <a:effectLst/>
                        </a:rPr>
                        <a:t> </a:t>
                      </a:r>
                      <a:endParaRPr lang="it-IT" sz="1800" dirty="0">
                        <a:solidFill>
                          <a:srgbClr val="FF0000"/>
                        </a:solidFill>
                        <a:effectLst/>
                        <a:latin typeface="Calibri"/>
                        <a:ea typeface="Calibri"/>
                        <a:cs typeface="Times New Roman"/>
                      </a:endParaRPr>
                    </a:p>
                  </a:txBody>
                  <a:tcPr marL="7974" marR="7974" marT="7974" marB="7974" anchor="ctr"/>
                </a:tc>
                <a:tc hMerge="1">
                  <a:txBody>
                    <a:bodyPr/>
                    <a:lstStyle/>
                    <a:p>
                      <a:endParaRPr lang="it-IT"/>
                    </a:p>
                  </a:txBody>
                  <a:tcPr/>
                </a:tc>
                <a:tc hMerge="1">
                  <a:txBody>
                    <a:bodyPr/>
                    <a:lstStyle/>
                    <a:p>
                      <a:endParaRPr lang="it-IT"/>
                    </a:p>
                  </a:txBody>
                  <a:tcPr/>
                </a:tc>
                <a:tc hMerge="1">
                  <a:txBody>
                    <a:bodyPr/>
                    <a:lstStyle/>
                    <a:p>
                      <a:pPr indent="128270" algn="ctr">
                        <a:spcAft>
                          <a:spcPts val="0"/>
                        </a:spcAft>
                      </a:pPr>
                      <a:endParaRPr lang="it-IT" sz="1800" dirty="0">
                        <a:solidFill>
                          <a:srgbClr val="FF0000"/>
                        </a:solidFill>
                        <a:effectLst/>
                        <a:latin typeface="Calibri"/>
                        <a:ea typeface="Calibri"/>
                        <a:cs typeface="Times New Roman"/>
                      </a:endParaRPr>
                    </a:p>
                  </a:txBody>
                  <a:tcPr marL="7974" marR="7974" marT="7974" marB="7974" anchor="ctr"/>
                </a:tc>
                <a:tc hMerge="1">
                  <a:txBody>
                    <a:bodyPr/>
                    <a:lstStyle/>
                    <a:p>
                      <a:endParaRPr lang="it-IT"/>
                    </a:p>
                  </a:txBody>
                  <a:tcPr/>
                </a:tc>
              </a:tr>
              <a:tr h="322144">
                <a:tc>
                  <a:txBody>
                    <a:bodyPr/>
                    <a:lstStyle/>
                    <a:p>
                      <a:pPr indent="128270" algn="l">
                        <a:spcAft>
                          <a:spcPts val="0"/>
                        </a:spcAft>
                      </a:pPr>
                      <a:r>
                        <a:rPr lang="it-IT" sz="1800" dirty="0">
                          <a:effectLst/>
                        </a:rPr>
                        <a:t>Anni di vita guadagnati a 30 anni</a:t>
                      </a:r>
                      <a:endParaRPr lang="it-IT" sz="1800" dirty="0">
                        <a:effectLst/>
                        <a:latin typeface="Calibri"/>
                        <a:ea typeface="Calibri"/>
                        <a:cs typeface="Times New Roman"/>
                      </a:endParaRPr>
                    </a:p>
                  </a:txBody>
                  <a:tcPr marL="7974" marR="7974" marT="7974" marB="7974" anchor="ctr"/>
                </a:tc>
                <a:tc>
                  <a:txBody>
                    <a:bodyPr/>
                    <a:lstStyle/>
                    <a:p>
                      <a:endParaRPr lang="it-IT" dirty="0"/>
                    </a:p>
                  </a:txBody>
                  <a:tcPr marL="7974" marR="7974" marT="7974" marB="7974" anchor="ctr"/>
                </a:tc>
                <a:tc>
                  <a:txBody>
                    <a:bodyPr/>
                    <a:lstStyle/>
                    <a:p>
                      <a:endParaRPr lang="it-IT" dirty="0"/>
                    </a:p>
                  </a:txBody>
                  <a:tcPr marL="7974" marR="7974" marT="7974" marB="7974" anchor="ctr"/>
                </a:tc>
                <a:tc>
                  <a:txBody>
                    <a:bodyPr/>
                    <a:lstStyle/>
                    <a:p>
                      <a:pPr indent="128270" algn="ctr">
                        <a:spcAft>
                          <a:spcPts val="0"/>
                        </a:spcAft>
                      </a:pPr>
                      <a:r>
                        <a:rPr lang="it-IT" sz="1800" dirty="0">
                          <a:effectLst/>
                        </a:rPr>
                        <a:t>0,4</a:t>
                      </a:r>
                      <a:endParaRPr lang="it-IT" sz="1800" dirty="0">
                        <a:effectLst/>
                        <a:latin typeface="Calibri"/>
                        <a:ea typeface="Calibri"/>
                        <a:cs typeface="Times New Roman"/>
                      </a:endParaRPr>
                    </a:p>
                  </a:txBody>
                  <a:tcPr marL="7974" marR="7974" marT="7974" marB="7974" anchor="ctr"/>
                </a:tc>
                <a:tc>
                  <a:txBody>
                    <a:bodyPr/>
                    <a:lstStyle/>
                    <a:p>
                      <a:pPr indent="128270" algn="ctr">
                        <a:spcAft>
                          <a:spcPts val="0"/>
                        </a:spcAft>
                      </a:pPr>
                      <a:r>
                        <a:rPr lang="it-IT" sz="1800" dirty="0">
                          <a:effectLst/>
                        </a:rPr>
                        <a:t>1</a:t>
                      </a:r>
                      <a:endParaRPr lang="it-IT" sz="1800" dirty="0">
                        <a:effectLst/>
                        <a:latin typeface="Calibri"/>
                        <a:ea typeface="Calibri"/>
                        <a:cs typeface="Times New Roman"/>
                      </a:endParaRPr>
                    </a:p>
                  </a:txBody>
                  <a:tcPr marL="7974" marR="7974" marT="7974" marB="7974" anchor="ctr"/>
                </a:tc>
              </a:tr>
              <a:tr h="475242">
                <a:tc>
                  <a:txBody>
                    <a:bodyPr/>
                    <a:lstStyle/>
                    <a:p>
                      <a:pPr indent="128270" algn="l">
                        <a:spcAft>
                          <a:spcPts val="0"/>
                        </a:spcAft>
                      </a:pPr>
                      <a:r>
                        <a:rPr lang="it-IT" sz="1800" dirty="0" smtClean="0">
                          <a:effectLst/>
                        </a:rPr>
                        <a:t>N° </a:t>
                      </a:r>
                      <a:r>
                        <a:rPr lang="it-IT" sz="1800" dirty="0">
                          <a:effectLst/>
                        </a:rPr>
                        <a:t>annuale di morti per cause cardiovascolari evitabili</a:t>
                      </a:r>
                      <a:endParaRPr lang="it-IT" sz="1800" dirty="0">
                        <a:effectLst/>
                        <a:latin typeface="Calibri"/>
                        <a:ea typeface="Calibri"/>
                        <a:cs typeface="Times New Roman"/>
                      </a:endParaRPr>
                    </a:p>
                  </a:txBody>
                  <a:tcPr marL="7974" marR="7974" marT="7974" marB="7974" anchor="ctr"/>
                </a:tc>
                <a:tc>
                  <a:txBody>
                    <a:bodyPr/>
                    <a:lstStyle/>
                    <a:p>
                      <a:endParaRPr lang="it-IT"/>
                    </a:p>
                  </a:txBody>
                  <a:tcPr marL="7974" marR="7974" marT="7974" marB="7974" anchor="ctr"/>
                </a:tc>
                <a:tc>
                  <a:txBody>
                    <a:bodyPr/>
                    <a:lstStyle/>
                    <a:p>
                      <a:endParaRPr lang="it-IT"/>
                    </a:p>
                  </a:txBody>
                  <a:tcPr marL="7974" marR="7974" marT="7974" marB="7974" anchor="ctr"/>
                </a:tc>
                <a:tc>
                  <a:txBody>
                    <a:bodyPr/>
                    <a:lstStyle/>
                    <a:p>
                      <a:pPr indent="128270" algn="ctr">
                        <a:spcAft>
                          <a:spcPts val="0"/>
                        </a:spcAft>
                      </a:pPr>
                      <a:r>
                        <a:rPr lang="it-IT" sz="1800" dirty="0">
                          <a:effectLst/>
                        </a:rPr>
                        <a:t>471</a:t>
                      </a:r>
                      <a:endParaRPr lang="it-IT" sz="1800" dirty="0">
                        <a:effectLst/>
                        <a:latin typeface="Calibri"/>
                        <a:ea typeface="Calibri"/>
                        <a:cs typeface="Times New Roman"/>
                      </a:endParaRPr>
                    </a:p>
                  </a:txBody>
                  <a:tcPr marL="7974" marR="7974" marT="7974" marB="7974" anchor="ctr"/>
                </a:tc>
                <a:tc>
                  <a:txBody>
                    <a:bodyPr/>
                    <a:lstStyle/>
                    <a:p>
                      <a:pPr indent="128270" algn="ctr">
                        <a:spcAft>
                          <a:spcPts val="0"/>
                        </a:spcAft>
                      </a:pPr>
                      <a:r>
                        <a:rPr lang="it-IT" sz="1800" dirty="0">
                          <a:effectLst/>
                        </a:rPr>
                        <a:t>997</a:t>
                      </a:r>
                      <a:endParaRPr lang="it-IT" sz="1800" dirty="0">
                        <a:effectLst/>
                        <a:latin typeface="Calibri"/>
                        <a:ea typeface="Calibri"/>
                        <a:cs typeface="Times New Roman"/>
                      </a:endParaRPr>
                    </a:p>
                  </a:txBody>
                  <a:tcPr marL="7974" marR="7974" marT="7974" marB="7974" anchor="ctr"/>
                </a:tc>
              </a:tr>
              <a:tr h="475242">
                <a:tc>
                  <a:txBody>
                    <a:bodyPr/>
                    <a:lstStyle/>
                    <a:p>
                      <a:pPr indent="128270" algn="l">
                        <a:spcAft>
                          <a:spcPts val="0"/>
                        </a:spcAft>
                      </a:pPr>
                      <a:r>
                        <a:rPr lang="it-IT" sz="1800" dirty="0" smtClean="0">
                          <a:effectLst/>
                        </a:rPr>
                        <a:t>N° annuale </a:t>
                      </a:r>
                      <a:r>
                        <a:rPr lang="it-IT" sz="1800" dirty="0">
                          <a:effectLst/>
                        </a:rPr>
                        <a:t>di morti per cause naturali evitabili</a:t>
                      </a:r>
                      <a:endParaRPr lang="it-IT" sz="1800" dirty="0">
                        <a:effectLst/>
                        <a:latin typeface="Calibri"/>
                        <a:ea typeface="Calibri"/>
                        <a:cs typeface="Times New Roman"/>
                      </a:endParaRPr>
                    </a:p>
                  </a:txBody>
                  <a:tcPr marL="7974" marR="7974" marT="7974" marB="7974" anchor="ctr"/>
                </a:tc>
                <a:tc>
                  <a:txBody>
                    <a:bodyPr/>
                    <a:lstStyle/>
                    <a:p>
                      <a:pPr indent="128270" algn="ctr">
                        <a:spcAft>
                          <a:spcPts val="0"/>
                        </a:spcAft>
                      </a:pPr>
                      <a:r>
                        <a:rPr lang="it-IT" sz="1800" dirty="0">
                          <a:effectLst/>
                        </a:rPr>
                        <a:t>61</a:t>
                      </a:r>
                      <a:endParaRPr lang="it-IT" sz="1800" dirty="0">
                        <a:effectLst/>
                        <a:latin typeface="Calibri"/>
                        <a:ea typeface="Calibri"/>
                        <a:cs typeface="Times New Roman"/>
                      </a:endParaRPr>
                    </a:p>
                  </a:txBody>
                  <a:tcPr marL="7974" marR="7974" marT="7974" marB="7974" anchor="ctr"/>
                </a:tc>
                <a:tc>
                  <a:txBody>
                    <a:bodyPr/>
                    <a:lstStyle/>
                    <a:p>
                      <a:pPr indent="128270" algn="ctr">
                        <a:spcAft>
                          <a:spcPts val="0"/>
                        </a:spcAft>
                      </a:pPr>
                      <a:r>
                        <a:rPr lang="it-IT" sz="1800">
                          <a:effectLst/>
                        </a:rPr>
                        <a:t>227</a:t>
                      </a:r>
                      <a:endParaRPr lang="it-IT" sz="1800">
                        <a:effectLst/>
                        <a:latin typeface="Calibri"/>
                        <a:ea typeface="Calibri"/>
                        <a:cs typeface="Times New Roman"/>
                      </a:endParaRPr>
                    </a:p>
                  </a:txBody>
                  <a:tcPr marL="7974" marR="7974" marT="7974" marB="7974" anchor="ctr"/>
                </a:tc>
                <a:tc>
                  <a:txBody>
                    <a:bodyPr/>
                    <a:lstStyle/>
                    <a:p>
                      <a:pPr indent="128270" algn="ctr">
                        <a:spcAft>
                          <a:spcPts val="0"/>
                        </a:spcAft>
                      </a:pPr>
                      <a:r>
                        <a:rPr lang="it-IT" sz="1800" dirty="0">
                          <a:effectLst/>
                        </a:rPr>
                        <a:t>594</a:t>
                      </a:r>
                      <a:endParaRPr lang="it-IT" sz="1800" dirty="0">
                        <a:effectLst/>
                        <a:latin typeface="Calibri"/>
                        <a:ea typeface="Calibri"/>
                        <a:cs typeface="Times New Roman"/>
                      </a:endParaRPr>
                    </a:p>
                  </a:txBody>
                  <a:tcPr marL="7974" marR="7974" marT="7974" marB="7974" anchor="ctr"/>
                </a:tc>
                <a:tc>
                  <a:txBody>
                    <a:bodyPr/>
                    <a:lstStyle/>
                    <a:p>
                      <a:pPr indent="128270" algn="ctr">
                        <a:spcAft>
                          <a:spcPts val="0"/>
                        </a:spcAft>
                      </a:pPr>
                      <a:r>
                        <a:rPr lang="it-IT" sz="1800" dirty="0">
                          <a:effectLst/>
                        </a:rPr>
                        <a:t>1.278</a:t>
                      </a:r>
                      <a:endParaRPr lang="it-IT" sz="1800" dirty="0">
                        <a:effectLst/>
                        <a:latin typeface="Calibri"/>
                        <a:ea typeface="Calibri"/>
                        <a:cs typeface="Times New Roman"/>
                      </a:endParaRPr>
                    </a:p>
                  </a:txBody>
                  <a:tcPr marL="7974" marR="7974" marT="7974" marB="7974" anchor="ctr"/>
                </a:tc>
              </a:tr>
              <a:tr h="322144">
                <a:tc>
                  <a:txBody>
                    <a:bodyPr/>
                    <a:lstStyle/>
                    <a:p>
                      <a:pPr indent="128270" algn="l">
                        <a:spcAft>
                          <a:spcPts val="0"/>
                        </a:spcAft>
                      </a:pPr>
                      <a:r>
                        <a:rPr lang="it-IT" sz="1800" dirty="0" smtClean="0">
                          <a:effectLst/>
                        </a:rPr>
                        <a:t>Valore economico (M €)</a:t>
                      </a:r>
                      <a:endParaRPr lang="it-IT" sz="1800" dirty="0">
                        <a:effectLst/>
                        <a:latin typeface="Calibri"/>
                        <a:ea typeface="Calibri"/>
                        <a:cs typeface="Times New Roman"/>
                      </a:endParaRPr>
                    </a:p>
                  </a:txBody>
                  <a:tcPr marL="7974" marR="7974" marT="7974" marB="7974" anchor="ctr"/>
                </a:tc>
                <a:tc>
                  <a:txBody>
                    <a:bodyPr/>
                    <a:lstStyle/>
                    <a:p>
                      <a:pPr indent="128270" algn="ctr">
                        <a:spcAft>
                          <a:spcPts val="0"/>
                        </a:spcAft>
                      </a:pPr>
                      <a:r>
                        <a:rPr lang="it-IT" sz="1800">
                          <a:effectLst/>
                        </a:rPr>
                        <a:t>5,3</a:t>
                      </a:r>
                      <a:endParaRPr lang="it-IT" sz="1800">
                        <a:effectLst/>
                        <a:latin typeface="Calibri"/>
                        <a:ea typeface="Calibri"/>
                        <a:cs typeface="Times New Roman"/>
                      </a:endParaRPr>
                    </a:p>
                  </a:txBody>
                  <a:tcPr marL="7974" marR="7974" marT="7974" marB="7974" anchor="ctr"/>
                </a:tc>
                <a:tc>
                  <a:txBody>
                    <a:bodyPr/>
                    <a:lstStyle/>
                    <a:p>
                      <a:pPr indent="128270" algn="ctr">
                        <a:spcAft>
                          <a:spcPts val="0"/>
                        </a:spcAft>
                      </a:pPr>
                      <a:r>
                        <a:rPr lang="it-IT" sz="1800">
                          <a:effectLst/>
                        </a:rPr>
                        <a:t>19,7</a:t>
                      </a:r>
                      <a:endParaRPr lang="it-IT" sz="1800">
                        <a:effectLst/>
                        <a:latin typeface="Calibri"/>
                        <a:ea typeface="Calibri"/>
                        <a:cs typeface="Times New Roman"/>
                      </a:endParaRPr>
                    </a:p>
                  </a:txBody>
                  <a:tcPr marL="7974" marR="7974" marT="7974" marB="7974" anchor="ctr"/>
                </a:tc>
                <a:tc>
                  <a:txBody>
                    <a:bodyPr/>
                    <a:lstStyle/>
                    <a:p>
                      <a:pPr indent="128270" algn="ctr">
                        <a:spcAft>
                          <a:spcPts val="0"/>
                        </a:spcAft>
                      </a:pPr>
                      <a:r>
                        <a:rPr lang="it-IT" sz="1800" dirty="0">
                          <a:effectLst/>
                        </a:rPr>
                        <a:t>983,1</a:t>
                      </a:r>
                      <a:endParaRPr lang="it-IT" sz="1800" dirty="0">
                        <a:effectLst/>
                        <a:latin typeface="Calibri"/>
                        <a:ea typeface="Calibri"/>
                        <a:cs typeface="Times New Roman"/>
                      </a:endParaRPr>
                    </a:p>
                  </a:txBody>
                  <a:tcPr marL="7974" marR="7974" marT="7974" marB="7974" anchor="ctr"/>
                </a:tc>
                <a:tc>
                  <a:txBody>
                    <a:bodyPr/>
                    <a:lstStyle/>
                    <a:p>
                      <a:pPr indent="128270" algn="ctr">
                        <a:spcAft>
                          <a:spcPts val="0"/>
                        </a:spcAft>
                      </a:pPr>
                      <a:r>
                        <a:rPr lang="it-IT" sz="1800" dirty="0">
                          <a:effectLst/>
                        </a:rPr>
                        <a:t>2.115,1</a:t>
                      </a:r>
                      <a:endParaRPr lang="it-IT" sz="1800" dirty="0">
                        <a:effectLst/>
                        <a:latin typeface="Calibri"/>
                        <a:ea typeface="Calibri"/>
                        <a:cs typeface="Times New Roman"/>
                      </a:endParaRPr>
                    </a:p>
                  </a:txBody>
                  <a:tcPr marL="7974" marR="7974" marT="7974" marB="7974" anchor="ctr"/>
                </a:tc>
              </a:tr>
              <a:tr h="322144">
                <a:tc gridSpan="5">
                  <a:txBody>
                    <a:bodyPr/>
                    <a:lstStyle/>
                    <a:p>
                      <a:pPr indent="128270" algn="ctr">
                        <a:spcAft>
                          <a:spcPts val="0"/>
                        </a:spcAft>
                      </a:pPr>
                      <a:r>
                        <a:rPr lang="it-IT" sz="1800" dirty="0">
                          <a:solidFill>
                            <a:schemeClr val="bg1"/>
                          </a:solidFill>
                          <a:effectLst/>
                        </a:rPr>
                        <a:t>Ospedalizzazioni per malattie </a:t>
                      </a:r>
                      <a:r>
                        <a:rPr lang="it-IT" sz="1800" dirty="0" smtClean="0">
                          <a:solidFill>
                            <a:schemeClr val="bg1"/>
                          </a:solidFill>
                          <a:effectLst/>
                        </a:rPr>
                        <a:t>respiratorie</a:t>
                      </a:r>
                      <a:endParaRPr lang="it-IT" sz="1800" dirty="0">
                        <a:solidFill>
                          <a:schemeClr val="bg1"/>
                        </a:solidFill>
                        <a:effectLst/>
                        <a:latin typeface="Calibri"/>
                        <a:ea typeface="Calibri"/>
                        <a:cs typeface="Times New Roman"/>
                      </a:endParaRPr>
                    </a:p>
                  </a:txBody>
                  <a:tcPr marL="7974" marR="7974" marT="7974" marB="7974" anchor="ctr"/>
                </a:tc>
                <a:tc hMerge="1">
                  <a:txBody>
                    <a:bodyPr/>
                    <a:lstStyle/>
                    <a:p>
                      <a:endParaRPr lang="it-IT"/>
                    </a:p>
                  </a:txBody>
                  <a:tcPr/>
                </a:tc>
                <a:tc hMerge="1">
                  <a:txBody>
                    <a:bodyPr/>
                    <a:lstStyle/>
                    <a:p>
                      <a:endParaRPr lang="it-IT"/>
                    </a:p>
                  </a:txBody>
                  <a:tcPr/>
                </a:tc>
                <a:tc hMerge="1">
                  <a:txBody>
                    <a:bodyPr/>
                    <a:lstStyle/>
                    <a:p>
                      <a:pPr indent="128270" algn="l">
                        <a:spcAft>
                          <a:spcPts val="0"/>
                        </a:spcAft>
                      </a:pPr>
                      <a:endParaRPr lang="it-IT" sz="1800" dirty="0">
                        <a:effectLst/>
                        <a:latin typeface="Calibri"/>
                        <a:ea typeface="Calibri"/>
                        <a:cs typeface="Times New Roman"/>
                      </a:endParaRPr>
                    </a:p>
                  </a:txBody>
                  <a:tcPr marL="7974" marR="7974" marT="7974" marB="7974" anchor="ctr"/>
                </a:tc>
                <a:tc hMerge="1">
                  <a:txBody>
                    <a:bodyPr/>
                    <a:lstStyle/>
                    <a:p>
                      <a:endParaRPr lang="it-IT"/>
                    </a:p>
                  </a:txBody>
                  <a:tcPr/>
                </a:tc>
              </a:tr>
              <a:tr h="322144">
                <a:tc>
                  <a:txBody>
                    <a:bodyPr/>
                    <a:lstStyle/>
                    <a:p>
                      <a:pPr indent="128270" algn="l">
                        <a:spcAft>
                          <a:spcPts val="0"/>
                        </a:spcAft>
                      </a:pPr>
                      <a:r>
                        <a:rPr lang="it-IT" sz="1800" smtClean="0">
                          <a:effectLst/>
                        </a:rPr>
                        <a:t>N° annuale </a:t>
                      </a:r>
                      <a:r>
                        <a:rPr lang="it-IT" sz="1800">
                          <a:effectLst/>
                        </a:rPr>
                        <a:t>di casi evitabili</a:t>
                      </a:r>
                      <a:endParaRPr lang="it-IT" sz="1800">
                        <a:effectLst/>
                        <a:latin typeface="Calibri"/>
                        <a:ea typeface="Calibri"/>
                        <a:cs typeface="Times New Roman"/>
                      </a:endParaRPr>
                    </a:p>
                  </a:txBody>
                  <a:tcPr marL="7974" marR="7974" marT="7974" marB="7974" anchor="ctr"/>
                </a:tc>
                <a:tc>
                  <a:txBody>
                    <a:bodyPr/>
                    <a:lstStyle/>
                    <a:p>
                      <a:pPr indent="128270" algn="ctr">
                        <a:spcAft>
                          <a:spcPts val="0"/>
                        </a:spcAft>
                      </a:pPr>
                      <a:r>
                        <a:rPr lang="it-IT" sz="1800" dirty="0">
                          <a:effectLst/>
                        </a:rPr>
                        <a:t>158</a:t>
                      </a:r>
                      <a:endParaRPr lang="it-IT" sz="1800" dirty="0">
                        <a:effectLst/>
                        <a:latin typeface="Calibri"/>
                        <a:ea typeface="Calibri"/>
                        <a:cs typeface="Times New Roman"/>
                      </a:endParaRPr>
                    </a:p>
                  </a:txBody>
                  <a:tcPr marL="7974" marR="7974" marT="7974" marB="7974" anchor="ctr"/>
                </a:tc>
                <a:tc>
                  <a:txBody>
                    <a:bodyPr/>
                    <a:lstStyle/>
                    <a:p>
                      <a:pPr indent="128270" algn="ctr">
                        <a:spcAft>
                          <a:spcPts val="0"/>
                        </a:spcAft>
                      </a:pPr>
                      <a:r>
                        <a:rPr lang="it-IT" sz="1800" dirty="0">
                          <a:effectLst/>
                        </a:rPr>
                        <a:t>579</a:t>
                      </a:r>
                      <a:endParaRPr lang="it-IT" sz="1800" dirty="0">
                        <a:effectLst/>
                        <a:latin typeface="Calibri"/>
                        <a:ea typeface="Calibri"/>
                        <a:cs typeface="Times New Roman"/>
                      </a:endParaRPr>
                    </a:p>
                  </a:txBody>
                  <a:tcPr marL="7974" marR="7974" marT="7974" marB="7974" anchor="ctr"/>
                </a:tc>
                <a:tc>
                  <a:txBody>
                    <a:bodyPr/>
                    <a:lstStyle/>
                    <a:p>
                      <a:pPr indent="128270" algn="ctr">
                        <a:spcAft>
                          <a:spcPts val="0"/>
                        </a:spcAft>
                      </a:pPr>
                      <a:r>
                        <a:rPr lang="it-IT" sz="1800" dirty="0">
                          <a:effectLst/>
                        </a:rPr>
                        <a:t> </a:t>
                      </a:r>
                      <a:endParaRPr lang="it-IT" sz="1800" dirty="0">
                        <a:effectLst/>
                        <a:latin typeface="Calibri"/>
                        <a:ea typeface="Calibri"/>
                        <a:cs typeface="Times New Roman"/>
                      </a:endParaRPr>
                    </a:p>
                  </a:txBody>
                  <a:tcPr marL="7974" marR="7974" marT="7974" marB="7974" anchor="ctr"/>
                </a:tc>
                <a:tc>
                  <a:txBody>
                    <a:bodyPr/>
                    <a:lstStyle/>
                    <a:p>
                      <a:pPr indent="128270" algn="ctr">
                        <a:spcAft>
                          <a:spcPts val="0"/>
                        </a:spcAft>
                      </a:pPr>
                      <a:r>
                        <a:rPr lang="it-IT" sz="1800" dirty="0">
                          <a:effectLst/>
                        </a:rPr>
                        <a:t> </a:t>
                      </a:r>
                      <a:endParaRPr lang="it-IT" sz="1800" dirty="0">
                        <a:effectLst/>
                        <a:latin typeface="Calibri"/>
                        <a:ea typeface="Calibri"/>
                        <a:cs typeface="Times New Roman"/>
                      </a:endParaRPr>
                    </a:p>
                  </a:txBody>
                  <a:tcPr marL="7974" marR="7974" marT="7974" marB="7974" anchor="ctr"/>
                </a:tc>
              </a:tr>
              <a:tr h="322144">
                <a:tc>
                  <a:txBody>
                    <a:bodyPr/>
                    <a:lstStyle/>
                    <a:p>
                      <a:pPr indent="128270" algn="l">
                        <a:spcAft>
                          <a:spcPts val="0"/>
                        </a:spcAft>
                      </a:pPr>
                      <a:r>
                        <a:rPr lang="it-IT" sz="1800" dirty="0" smtClean="0">
                          <a:effectLst/>
                        </a:rPr>
                        <a:t>Valore economico (M €)</a:t>
                      </a:r>
                      <a:endParaRPr lang="it-IT" sz="1800" dirty="0">
                        <a:effectLst/>
                        <a:latin typeface="+mn-lt"/>
                        <a:ea typeface="Calibri"/>
                        <a:cs typeface="Times New Roman"/>
                      </a:endParaRPr>
                    </a:p>
                  </a:txBody>
                  <a:tcPr marL="7974" marR="7974" marT="7974" marB="7974" anchor="ctr"/>
                </a:tc>
                <a:tc>
                  <a:txBody>
                    <a:bodyPr/>
                    <a:lstStyle/>
                    <a:p>
                      <a:pPr indent="128270" algn="ctr">
                        <a:spcAft>
                          <a:spcPts val="0"/>
                        </a:spcAft>
                      </a:pPr>
                      <a:r>
                        <a:rPr lang="it-IT" sz="1800">
                          <a:effectLst/>
                        </a:rPr>
                        <a:t>0,6</a:t>
                      </a:r>
                      <a:endParaRPr lang="it-IT" sz="1800">
                        <a:effectLst/>
                        <a:latin typeface="Calibri"/>
                        <a:ea typeface="Calibri"/>
                        <a:cs typeface="Times New Roman"/>
                      </a:endParaRPr>
                    </a:p>
                  </a:txBody>
                  <a:tcPr marL="7974" marR="7974" marT="7974" marB="7974" anchor="ctr"/>
                </a:tc>
                <a:tc>
                  <a:txBody>
                    <a:bodyPr/>
                    <a:lstStyle/>
                    <a:p>
                      <a:pPr indent="128270" algn="ctr">
                        <a:spcAft>
                          <a:spcPts val="0"/>
                        </a:spcAft>
                      </a:pPr>
                      <a:r>
                        <a:rPr lang="it-IT" sz="1800">
                          <a:effectLst/>
                        </a:rPr>
                        <a:t>2,3</a:t>
                      </a:r>
                      <a:endParaRPr lang="it-IT" sz="1800">
                        <a:effectLst/>
                        <a:latin typeface="Calibri"/>
                        <a:ea typeface="Calibri"/>
                        <a:cs typeface="Times New Roman"/>
                      </a:endParaRPr>
                    </a:p>
                  </a:txBody>
                  <a:tcPr marL="7974" marR="7974" marT="7974" marB="7974" anchor="ctr"/>
                </a:tc>
                <a:tc>
                  <a:txBody>
                    <a:bodyPr/>
                    <a:lstStyle/>
                    <a:p>
                      <a:pPr indent="128270" algn="ctr">
                        <a:spcAft>
                          <a:spcPts val="0"/>
                        </a:spcAft>
                      </a:pPr>
                      <a:r>
                        <a:rPr lang="it-IT" sz="1800" dirty="0">
                          <a:effectLst/>
                        </a:rPr>
                        <a:t> </a:t>
                      </a:r>
                      <a:endParaRPr lang="it-IT" sz="1800" dirty="0">
                        <a:effectLst/>
                        <a:latin typeface="Calibri"/>
                        <a:ea typeface="Calibri"/>
                        <a:cs typeface="Times New Roman"/>
                      </a:endParaRPr>
                    </a:p>
                  </a:txBody>
                  <a:tcPr marL="7974" marR="7974" marT="7974" marB="7974" anchor="ctr"/>
                </a:tc>
                <a:tc>
                  <a:txBody>
                    <a:bodyPr/>
                    <a:lstStyle/>
                    <a:p>
                      <a:pPr indent="128270" algn="ctr">
                        <a:spcAft>
                          <a:spcPts val="0"/>
                        </a:spcAft>
                      </a:pPr>
                      <a:r>
                        <a:rPr lang="it-IT" sz="1800" dirty="0">
                          <a:effectLst/>
                        </a:rPr>
                        <a:t> </a:t>
                      </a:r>
                      <a:endParaRPr lang="it-IT" sz="1800" dirty="0">
                        <a:effectLst/>
                        <a:latin typeface="Calibri"/>
                        <a:ea typeface="Calibri"/>
                        <a:cs typeface="Times New Roman"/>
                      </a:endParaRPr>
                    </a:p>
                  </a:txBody>
                  <a:tcPr marL="7974" marR="7974" marT="7974" marB="7974" anchor="ctr"/>
                </a:tc>
              </a:tr>
              <a:tr h="322144">
                <a:tc gridSpan="5">
                  <a:txBody>
                    <a:bodyPr/>
                    <a:lstStyle/>
                    <a:p>
                      <a:pPr indent="128270" algn="ctr">
                        <a:spcAft>
                          <a:spcPts val="0"/>
                        </a:spcAft>
                      </a:pPr>
                      <a:r>
                        <a:rPr lang="it-IT" sz="1800" dirty="0">
                          <a:effectLst/>
                        </a:rPr>
                        <a:t>Ospedalizzazioni per malattie </a:t>
                      </a:r>
                      <a:r>
                        <a:rPr lang="it-IT" sz="1800" dirty="0" smtClean="0">
                          <a:effectLst/>
                        </a:rPr>
                        <a:t>cardiache</a:t>
                      </a:r>
                      <a:endParaRPr lang="it-IT" sz="1800" dirty="0">
                        <a:effectLst/>
                        <a:latin typeface="Calibri"/>
                        <a:ea typeface="Calibri"/>
                        <a:cs typeface="Times New Roman"/>
                      </a:endParaRPr>
                    </a:p>
                  </a:txBody>
                  <a:tcPr marL="7974" marR="7974" marT="7974" marB="7974" anchor="ctr"/>
                </a:tc>
                <a:tc hMerge="1">
                  <a:txBody>
                    <a:bodyPr/>
                    <a:lstStyle/>
                    <a:p>
                      <a:endParaRPr lang="it-IT"/>
                    </a:p>
                  </a:txBody>
                  <a:tcPr/>
                </a:tc>
                <a:tc hMerge="1">
                  <a:txBody>
                    <a:bodyPr/>
                    <a:lstStyle/>
                    <a:p>
                      <a:endParaRPr lang="it-IT"/>
                    </a:p>
                  </a:txBody>
                  <a:tcPr/>
                </a:tc>
                <a:tc hMerge="1">
                  <a:txBody>
                    <a:bodyPr/>
                    <a:lstStyle/>
                    <a:p>
                      <a:pPr indent="128270" algn="l">
                        <a:spcAft>
                          <a:spcPts val="0"/>
                        </a:spcAft>
                      </a:pPr>
                      <a:endParaRPr lang="it-IT" sz="1800" dirty="0">
                        <a:effectLst/>
                        <a:latin typeface="Calibri"/>
                        <a:ea typeface="Calibri"/>
                        <a:cs typeface="Times New Roman"/>
                      </a:endParaRPr>
                    </a:p>
                  </a:txBody>
                  <a:tcPr marL="7974" marR="7974" marT="7974" marB="7974" anchor="ctr"/>
                </a:tc>
                <a:tc hMerge="1">
                  <a:txBody>
                    <a:bodyPr/>
                    <a:lstStyle/>
                    <a:p>
                      <a:endParaRPr lang="it-IT"/>
                    </a:p>
                  </a:txBody>
                  <a:tcPr/>
                </a:tc>
              </a:tr>
              <a:tr h="322144">
                <a:tc>
                  <a:txBody>
                    <a:bodyPr/>
                    <a:lstStyle/>
                    <a:p>
                      <a:pPr indent="128270" algn="l">
                        <a:spcAft>
                          <a:spcPts val="0"/>
                        </a:spcAft>
                      </a:pPr>
                      <a:r>
                        <a:rPr lang="it-IT" sz="1800" dirty="0" smtClean="0">
                          <a:effectLst/>
                        </a:rPr>
                        <a:t>N° annuale </a:t>
                      </a:r>
                      <a:r>
                        <a:rPr lang="it-IT" sz="1800" dirty="0">
                          <a:effectLst/>
                        </a:rPr>
                        <a:t>di casi evitabili</a:t>
                      </a:r>
                      <a:endParaRPr lang="it-IT" sz="1800" dirty="0">
                        <a:effectLst/>
                        <a:latin typeface="Calibri"/>
                        <a:ea typeface="Calibri"/>
                        <a:cs typeface="Times New Roman"/>
                      </a:endParaRPr>
                    </a:p>
                  </a:txBody>
                  <a:tcPr marL="7974" marR="7974" marT="7974" marB="7974" anchor="ctr"/>
                </a:tc>
                <a:tc>
                  <a:txBody>
                    <a:bodyPr/>
                    <a:lstStyle/>
                    <a:p>
                      <a:pPr indent="128270" algn="ctr">
                        <a:spcAft>
                          <a:spcPts val="0"/>
                        </a:spcAft>
                      </a:pPr>
                      <a:r>
                        <a:rPr lang="it-IT" sz="1800" dirty="0">
                          <a:effectLst/>
                        </a:rPr>
                        <a:t>118</a:t>
                      </a:r>
                      <a:endParaRPr lang="it-IT" sz="1800" dirty="0">
                        <a:effectLst/>
                        <a:latin typeface="Calibri"/>
                        <a:ea typeface="Calibri"/>
                        <a:cs typeface="Times New Roman"/>
                      </a:endParaRPr>
                    </a:p>
                  </a:txBody>
                  <a:tcPr marL="7974" marR="7974" marT="7974" marB="7974" anchor="ctr"/>
                </a:tc>
                <a:tc>
                  <a:txBody>
                    <a:bodyPr/>
                    <a:lstStyle/>
                    <a:p>
                      <a:pPr indent="128270" algn="ctr">
                        <a:spcAft>
                          <a:spcPts val="0"/>
                        </a:spcAft>
                      </a:pPr>
                      <a:r>
                        <a:rPr lang="it-IT" sz="1800" dirty="0">
                          <a:effectLst/>
                        </a:rPr>
                        <a:t>434</a:t>
                      </a:r>
                      <a:endParaRPr lang="it-IT" sz="1800" dirty="0">
                        <a:effectLst/>
                        <a:latin typeface="Calibri"/>
                        <a:ea typeface="Calibri"/>
                        <a:cs typeface="Times New Roman"/>
                      </a:endParaRPr>
                    </a:p>
                  </a:txBody>
                  <a:tcPr marL="7974" marR="7974" marT="7974" marB="7974" anchor="ctr"/>
                </a:tc>
                <a:tc>
                  <a:txBody>
                    <a:bodyPr/>
                    <a:lstStyle/>
                    <a:p>
                      <a:pPr indent="128270" algn="ctr"/>
                      <a:endParaRPr lang="it-IT" sz="1800" dirty="0">
                        <a:effectLst/>
                        <a:latin typeface="Calibri"/>
                        <a:cs typeface="Times New Roman"/>
                      </a:endParaRPr>
                    </a:p>
                  </a:txBody>
                  <a:tcPr marL="7974" marR="7974" marT="7974" marB="7974" anchor="ctr"/>
                </a:tc>
                <a:tc>
                  <a:txBody>
                    <a:bodyPr/>
                    <a:lstStyle/>
                    <a:p>
                      <a:endParaRPr lang="it-IT" dirty="0"/>
                    </a:p>
                  </a:txBody>
                  <a:tcPr marL="7974" marR="7974" marT="7974" marB="7974" anchor="ctr"/>
                </a:tc>
              </a:tr>
              <a:tr h="322144">
                <a:tc>
                  <a:txBody>
                    <a:bodyPr/>
                    <a:lstStyle/>
                    <a:p>
                      <a:pPr indent="128270" algn="l">
                        <a:spcAft>
                          <a:spcPts val="0"/>
                        </a:spcAft>
                      </a:pPr>
                      <a:r>
                        <a:rPr lang="it-IT" sz="1800" smtClean="0">
                          <a:effectLst/>
                        </a:rPr>
                        <a:t>Valore economico (M €)</a:t>
                      </a:r>
                      <a:endParaRPr lang="it-IT" sz="1800" dirty="0">
                        <a:effectLst/>
                        <a:latin typeface="+mn-lt"/>
                        <a:ea typeface="Calibri"/>
                        <a:cs typeface="Times New Roman"/>
                      </a:endParaRPr>
                    </a:p>
                  </a:txBody>
                  <a:tcPr marL="7974" marR="7974" marT="7974" marB="7974" anchor="ctr"/>
                </a:tc>
                <a:tc>
                  <a:txBody>
                    <a:bodyPr/>
                    <a:lstStyle/>
                    <a:p>
                      <a:pPr indent="128270" algn="ctr">
                        <a:spcAft>
                          <a:spcPts val="0"/>
                        </a:spcAft>
                      </a:pPr>
                      <a:r>
                        <a:rPr lang="it-IT" sz="1800">
                          <a:effectLst/>
                        </a:rPr>
                        <a:t>0,5</a:t>
                      </a:r>
                      <a:endParaRPr lang="it-IT" sz="1800">
                        <a:effectLst/>
                        <a:latin typeface="Calibri"/>
                        <a:ea typeface="Calibri"/>
                        <a:cs typeface="Times New Roman"/>
                      </a:endParaRPr>
                    </a:p>
                  </a:txBody>
                  <a:tcPr marL="7974" marR="7974" marT="7974" marB="7974" anchor="ctr"/>
                </a:tc>
                <a:tc>
                  <a:txBody>
                    <a:bodyPr/>
                    <a:lstStyle/>
                    <a:p>
                      <a:pPr indent="128270" algn="ctr">
                        <a:spcAft>
                          <a:spcPts val="0"/>
                        </a:spcAft>
                      </a:pPr>
                      <a:r>
                        <a:rPr lang="it-IT" sz="1800">
                          <a:effectLst/>
                        </a:rPr>
                        <a:t>1,7</a:t>
                      </a:r>
                      <a:endParaRPr lang="it-IT" sz="1800">
                        <a:effectLst/>
                        <a:latin typeface="Calibri"/>
                        <a:ea typeface="Calibri"/>
                        <a:cs typeface="Times New Roman"/>
                      </a:endParaRPr>
                    </a:p>
                  </a:txBody>
                  <a:tcPr marL="7974" marR="7974" marT="7974" marB="7974" anchor="ctr"/>
                </a:tc>
                <a:tc>
                  <a:txBody>
                    <a:bodyPr/>
                    <a:lstStyle/>
                    <a:p>
                      <a:pPr indent="128270" algn="ctr"/>
                      <a:endParaRPr lang="it-IT" sz="1800" dirty="0">
                        <a:effectLst/>
                        <a:latin typeface="Calibri"/>
                        <a:cs typeface="Times New Roman"/>
                      </a:endParaRPr>
                    </a:p>
                  </a:txBody>
                  <a:tcPr marL="7974" marR="7974" marT="7974" marB="7974" anchor="ctr"/>
                </a:tc>
                <a:tc>
                  <a:txBody>
                    <a:bodyPr/>
                    <a:lstStyle/>
                    <a:p>
                      <a:endParaRPr lang="it-IT" dirty="0"/>
                    </a:p>
                  </a:txBody>
                  <a:tcPr marL="7974" marR="7974" marT="7974" marB="7974" anchor="ctr"/>
                </a:tc>
              </a:tr>
            </a:tbl>
          </a:graphicData>
        </a:graphic>
      </p:graphicFrame>
      <p:sp>
        <p:nvSpPr>
          <p:cNvPr id="5" name="CasellaDiTesto 4"/>
          <p:cNvSpPr txBox="1"/>
          <p:nvPr/>
        </p:nvSpPr>
        <p:spPr>
          <a:xfrm>
            <a:off x="193961" y="6425424"/>
            <a:ext cx="9273309" cy="523220"/>
          </a:xfrm>
          <a:prstGeom prst="rect">
            <a:avLst/>
          </a:prstGeom>
          <a:noFill/>
        </p:spPr>
        <p:txBody>
          <a:bodyPr wrap="square" rtlCol="0">
            <a:spAutoFit/>
          </a:bodyPr>
          <a:lstStyle/>
          <a:p>
            <a:r>
              <a:rPr lang="it-IT" sz="1400" dirty="0"/>
              <a:t>Valutazione di impatto sanitario </a:t>
            </a:r>
            <a:r>
              <a:rPr lang="it-IT" sz="1400" dirty="0" smtClean="0"/>
              <a:t>condotta dal </a:t>
            </a:r>
            <a:r>
              <a:rPr lang="it-IT" sz="1400" dirty="0"/>
              <a:t>Dipartimento di epidemiologia della Regione Lazio (</a:t>
            </a:r>
            <a:r>
              <a:rPr lang="it-IT" sz="1400" dirty="0" err="1"/>
              <a:t>Forastiere</a:t>
            </a:r>
            <a:r>
              <a:rPr lang="it-IT" sz="1400" dirty="0"/>
              <a:t> et al.) </a:t>
            </a:r>
          </a:p>
          <a:p>
            <a:endParaRPr lang="it-IT" sz="1400" dirty="0"/>
          </a:p>
        </p:txBody>
      </p:sp>
    </p:spTree>
    <p:extLst>
      <p:ext uri="{BB962C8B-B14F-4D97-AF65-F5344CB8AC3E}">
        <p14:creationId xmlns:p14="http://schemas.microsoft.com/office/powerpoint/2010/main" val="42448779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189780" y="2759045"/>
            <a:ext cx="8954219" cy="1143000"/>
          </a:xfrm>
        </p:spPr>
        <p:txBody>
          <a:bodyPr/>
          <a:lstStyle/>
          <a:p>
            <a:pPr marL="742950" indent="-742950"/>
            <a:r>
              <a:rPr lang="it-IT" sz="4000" b="1" dirty="0" smtClean="0"/>
              <a:t>D. </a:t>
            </a:r>
            <a:r>
              <a:rPr lang="it-IT" sz="4000" b="1" dirty="0"/>
              <a:t>Il costo dell’inquinamento atmosferico  provocato dai </a:t>
            </a:r>
            <a:r>
              <a:rPr lang="it-IT" sz="4000" b="1" dirty="0" smtClean="0"/>
              <a:t>trasporti</a:t>
            </a:r>
            <a:endParaRPr lang="it-IT" sz="4000" b="1" dirty="0"/>
          </a:p>
        </p:txBody>
      </p:sp>
    </p:spTree>
    <p:extLst>
      <p:ext uri="{BB962C8B-B14F-4D97-AF65-F5344CB8AC3E}">
        <p14:creationId xmlns:p14="http://schemas.microsoft.com/office/powerpoint/2010/main" val="3851861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600200"/>
            <a:ext cx="2984740" cy="4525963"/>
          </a:xfrm>
        </p:spPr>
        <p:txBody>
          <a:bodyPr/>
          <a:lstStyle/>
          <a:p>
            <a:pPr marL="0" indent="0">
              <a:buNone/>
            </a:pPr>
            <a:r>
              <a:rPr lang="en-US" sz="2800" dirty="0"/>
              <a:t>Handbook on estimation of external costs in the </a:t>
            </a:r>
            <a:r>
              <a:rPr lang="it-IT" sz="2800" dirty="0" err="1" smtClean="0"/>
              <a:t>transport</a:t>
            </a:r>
            <a:r>
              <a:rPr lang="it-IT" sz="2800" dirty="0" smtClean="0"/>
              <a:t> </a:t>
            </a:r>
            <a:r>
              <a:rPr lang="it-IT" sz="2800" dirty="0" err="1"/>
              <a:t>sector</a:t>
            </a:r>
            <a:r>
              <a:rPr lang="it-IT" sz="2800" dirty="0"/>
              <a:t> (IMPACT) 2008</a:t>
            </a:r>
          </a:p>
          <a:p>
            <a:endParaRPr lang="it-IT" sz="28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785" y="29613"/>
            <a:ext cx="5883216" cy="682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448574" y="5533043"/>
            <a:ext cx="4301242" cy="369332"/>
          </a:xfrm>
          <a:prstGeom prst="rect">
            <a:avLst/>
          </a:prstGeom>
          <a:noFill/>
        </p:spPr>
        <p:txBody>
          <a:bodyPr wrap="none" rtlCol="0">
            <a:spAutoFit/>
          </a:bodyPr>
          <a:lstStyle/>
          <a:p>
            <a:r>
              <a:rPr lang="it-IT" dirty="0" smtClean="0"/>
              <a:t>Stima tramite il modello </a:t>
            </a:r>
            <a:r>
              <a:rPr lang="it-IT" b="1" dirty="0" err="1"/>
              <a:t>Tremove</a:t>
            </a:r>
            <a:r>
              <a:rPr lang="it-IT" b="1" dirty="0"/>
              <a:t>, 2006 </a:t>
            </a:r>
            <a:endParaRPr lang="it-IT" dirty="0"/>
          </a:p>
        </p:txBody>
      </p:sp>
    </p:spTree>
    <p:extLst>
      <p:ext uri="{BB962C8B-B14F-4D97-AF65-F5344CB8AC3E}">
        <p14:creationId xmlns:p14="http://schemas.microsoft.com/office/powerpoint/2010/main" val="16431247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017838"/>
            <a:ext cx="8229600" cy="1143000"/>
          </a:xfrm>
        </p:spPr>
        <p:txBody>
          <a:bodyPr/>
          <a:lstStyle/>
          <a:p>
            <a:r>
              <a:rPr lang="it-IT" dirty="0" smtClean="0"/>
              <a:t>Relazione tra inquinante emesso e costo economico in ambito metropolitano, urbano ed extra-urbano a livello nazionale</a:t>
            </a:r>
            <a:endParaRPr lang="it-IT" dirty="0"/>
          </a:p>
        </p:txBody>
      </p:sp>
    </p:spTree>
    <p:extLst>
      <p:ext uri="{BB962C8B-B14F-4D97-AF65-F5344CB8AC3E}">
        <p14:creationId xmlns:p14="http://schemas.microsoft.com/office/powerpoint/2010/main" val="347130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0166" y="2828057"/>
            <a:ext cx="8229600" cy="1143000"/>
          </a:xfrm>
        </p:spPr>
        <p:txBody>
          <a:bodyPr/>
          <a:lstStyle/>
          <a:p>
            <a:r>
              <a:rPr lang="it-IT" b="1" dirty="0" smtClean="0"/>
              <a:t>A. Inquinanti atmosferici e fonti di emissione</a:t>
            </a:r>
            <a:endParaRPr lang="it-IT" b="1" dirty="0"/>
          </a:p>
        </p:txBody>
      </p:sp>
    </p:spTree>
    <p:extLst>
      <p:ext uri="{BB962C8B-B14F-4D97-AF65-F5344CB8AC3E}">
        <p14:creationId xmlns:p14="http://schemas.microsoft.com/office/powerpoint/2010/main" val="7863498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823822"/>
            <a:ext cx="9070975"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31" y="4612015"/>
            <a:ext cx="9216753" cy="123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olo 1"/>
          <p:cNvSpPr>
            <a:spLocks noGrp="1"/>
          </p:cNvSpPr>
          <p:nvPr>
            <p:ph type="title"/>
          </p:nvPr>
        </p:nvSpPr>
        <p:spPr>
          <a:xfrm>
            <a:off x="246616" y="83449"/>
            <a:ext cx="8440184" cy="465826"/>
          </a:xfrm>
        </p:spPr>
        <p:txBody>
          <a:bodyPr/>
          <a:lstStyle/>
          <a:p>
            <a:r>
              <a:rPr lang="it-IT" sz="2800" b="1" dirty="0" smtClean="0"/>
              <a:t>Costi per tonnellata di inquinante emesso</a:t>
            </a:r>
            <a:endParaRPr lang="it-IT" sz="2800" b="1" dirty="0"/>
          </a:p>
        </p:txBody>
      </p:sp>
      <p:sp>
        <p:nvSpPr>
          <p:cNvPr id="8" name="Rettangolo 7"/>
          <p:cNvSpPr/>
          <p:nvPr/>
        </p:nvSpPr>
        <p:spPr>
          <a:xfrm>
            <a:off x="73025" y="5445738"/>
            <a:ext cx="9070974" cy="40297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CasellaDiTesto 3"/>
          <p:cNvSpPr txBox="1"/>
          <p:nvPr/>
        </p:nvSpPr>
        <p:spPr>
          <a:xfrm>
            <a:off x="107531" y="6148424"/>
            <a:ext cx="9080243" cy="369332"/>
          </a:xfrm>
          <a:prstGeom prst="rect">
            <a:avLst/>
          </a:prstGeom>
          <a:noFill/>
        </p:spPr>
        <p:txBody>
          <a:bodyPr wrap="none" rtlCol="0">
            <a:spAutoFit/>
          </a:bodyPr>
          <a:lstStyle/>
          <a:p>
            <a:r>
              <a:rPr lang="en-US" dirty="0" err="1" smtClean="0"/>
              <a:t>Fonte</a:t>
            </a:r>
            <a:r>
              <a:rPr lang="en-US" dirty="0" smtClean="0"/>
              <a:t>: Handbook </a:t>
            </a:r>
            <a:r>
              <a:rPr lang="en-US" dirty="0"/>
              <a:t>on estimation of external costs in the </a:t>
            </a:r>
            <a:r>
              <a:rPr lang="it-IT" dirty="0" err="1"/>
              <a:t>transport</a:t>
            </a:r>
            <a:r>
              <a:rPr lang="it-IT" dirty="0"/>
              <a:t> </a:t>
            </a:r>
            <a:r>
              <a:rPr lang="it-IT" dirty="0" err="1"/>
              <a:t>sector</a:t>
            </a:r>
            <a:r>
              <a:rPr lang="it-IT" dirty="0"/>
              <a:t> (IMPACT) </a:t>
            </a:r>
            <a:r>
              <a:rPr lang="it-IT" dirty="0" smtClean="0"/>
              <a:t>2008</a:t>
            </a:r>
            <a:endParaRPr lang="it-IT" dirty="0"/>
          </a:p>
        </p:txBody>
      </p:sp>
    </p:spTree>
    <p:extLst>
      <p:ext uri="{BB962C8B-B14F-4D97-AF65-F5344CB8AC3E}">
        <p14:creationId xmlns:p14="http://schemas.microsoft.com/office/powerpoint/2010/main" val="24936213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bwMode="auto">
          <a:xfrm>
            <a:off x="457200" y="30178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it-IT" dirty="0" smtClean="0"/>
              <a:t>Il costo economico dell’IA per veicolo-km (passeggeri, merci) in ambito metropolitano, urbano ed extra-urbano</a:t>
            </a:r>
            <a:endParaRPr lang="it-IT" dirty="0"/>
          </a:p>
        </p:txBody>
      </p:sp>
    </p:spTree>
    <p:extLst>
      <p:ext uri="{BB962C8B-B14F-4D97-AF65-F5344CB8AC3E}">
        <p14:creationId xmlns:p14="http://schemas.microsoft.com/office/powerpoint/2010/main" val="28649269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3420" y="37758"/>
            <a:ext cx="6590580" cy="6747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224287" y="1846052"/>
            <a:ext cx="2329133" cy="1815882"/>
          </a:xfrm>
          <a:prstGeom prst="rect">
            <a:avLst/>
          </a:prstGeom>
          <a:noFill/>
        </p:spPr>
        <p:txBody>
          <a:bodyPr wrap="square" rtlCol="0">
            <a:spAutoFit/>
          </a:bodyPr>
          <a:lstStyle/>
          <a:p>
            <a:r>
              <a:rPr lang="it-IT" sz="2800" b="1" dirty="0" smtClean="0"/>
              <a:t>Il costo esterno dell’IA per veicolo-km</a:t>
            </a:r>
            <a:endParaRPr lang="it-IT" sz="2800" b="1" dirty="0"/>
          </a:p>
        </p:txBody>
      </p:sp>
      <p:sp>
        <p:nvSpPr>
          <p:cNvPr id="5" name="CasellaDiTesto 4"/>
          <p:cNvSpPr txBox="1"/>
          <p:nvPr/>
        </p:nvSpPr>
        <p:spPr>
          <a:xfrm>
            <a:off x="0" y="4954511"/>
            <a:ext cx="2445889" cy="1200329"/>
          </a:xfrm>
          <a:prstGeom prst="rect">
            <a:avLst/>
          </a:prstGeom>
          <a:noFill/>
        </p:spPr>
        <p:txBody>
          <a:bodyPr wrap="square" rtlCol="0">
            <a:spAutoFit/>
          </a:bodyPr>
          <a:lstStyle/>
          <a:p>
            <a:r>
              <a:rPr lang="en-US" dirty="0" err="1" smtClean="0"/>
              <a:t>Fonte</a:t>
            </a:r>
            <a:r>
              <a:rPr lang="en-US" dirty="0" smtClean="0"/>
              <a:t>: Handbook </a:t>
            </a:r>
            <a:r>
              <a:rPr lang="en-US" dirty="0"/>
              <a:t>on estimation of external costs in the </a:t>
            </a:r>
            <a:r>
              <a:rPr lang="it-IT" dirty="0" err="1"/>
              <a:t>transport</a:t>
            </a:r>
            <a:r>
              <a:rPr lang="it-IT" dirty="0"/>
              <a:t> </a:t>
            </a:r>
            <a:r>
              <a:rPr lang="it-IT" dirty="0" err="1"/>
              <a:t>sector</a:t>
            </a:r>
            <a:r>
              <a:rPr lang="it-IT" dirty="0"/>
              <a:t> (IMPACT) </a:t>
            </a:r>
            <a:r>
              <a:rPr lang="it-IT" dirty="0" smtClean="0"/>
              <a:t>2008</a:t>
            </a:r>
            <a:endParaRPr lang="it-IT" dirty="0"/>
          </a:p>
        </p:txBody>
      </p:sp>
    </p:spTree>
    <p:extLst>
      <p:ext uri="{BB962C8B-B14F-4D97-AF65-F5344CB8AC3E}">
        <p14:creationId xmlns:p14="http://schemas.microsoft.com/office/powerpoint/2010/main" val="19562068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costo dell’IA dipende da:</a:t>
            </a:r>
            <a:endParaRPr lang="it-IT" dirty="0"/>
          </a:p>
        </p:txBody>
      </p:sp>
      <p:sp>
        <p:nvSpPr>
          <p:cNvPr id="3" name="Segnaposto contenuto 2"/>
          <p:cNvSpPr>
            <a:spLocks noGrp="1"/>
          </p:cNvSpPr>
          <p:nvPr>
            <p:ph idx="1"/>
          </p:nvPr>
        </p:nvSpPr>
        <p:spPr/>
        <p:txBody>
          <a:bodyPr/>
          <a:lstStyle/>
          <a:p>
            <a:r>
              <a:rPr lang="it-IT" dirty="0" smtClean="0"/>
              <a:t>Tipo, </a:t>
            </a:r>
            <a:r>
              <a:rPr lang="it-IT" dirty="0" err="1" smtClean="0"/>
              <a:t>dimensioni,anzianità</a:t>
            </a:r>
            <a:r>
              <a:rPr lang="it-IT" dirty="0" smtClean="0"/>
              <a:t> del veicolo,  alimentazione</a:t>
            </a:r>
          </a:p>
          <a:p>
            <a:r>
              <a:rPr lang="it-IT" dirty="0" smtClean="0"/>
              <a:t>Luogo di utilizzo</a:t>
            </a:r>
          </a:p>
          <a:p>
            <a:r>
              <a:rPr lang="it-IT" dirty="0" smtClean="0"/>
              <a:t>Ora di utilizzo</a:t>
            </a:r>
          </a:p>
          <a:p>
            <a:r>
              <a:rPr lang="it-IT" dirty="0" smtClean="0"/>
              <a:t>Condizioni del traffico</a:t>
            </a:r>
          </a:p>
          <a:p>
            <a:r>
              <a:rPr lang="it-IT" dirty="0" smtClean="0"/>
              <a:t>….</a:t>
            </a:r>
            <a:endParaRPr lang="it-IT" dirty="0"/>
          </a:p>
        </p:txBody>
      </p:sp>
    </p:spTree>
    <p:extLst>
      <p:ext uri="{BB962C8B-B14F-4D97-AF65-F5344CB8AC3E}">
        <p14:creationId xmlns:p14="http://schemas.microsoft.com/office/powerpoint/2010/main" val="38266279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4104"/>
            <a:ext cx="8229600" cy="536245"/>
          </a:xfrm>
        </p:spPr>
        <p:txBody>
          <a:bodyPr/>
          <a:lstStyle/>
          <a:p>
            <a:r>
              <a:rPr lang="it-IT" b="1" dirty="0" smtClean="0"/>
              <a:t>Emissioni e velocità</a:t>
            </a:r>
            <a:endParaRPr lang="it-IT" b="1" dirty="0"/>
          </a:p>
        </p:txBody>
      </p:sp>
      <p:sp>
        <p:nvSpPr>
          <p:cNvPr id="3" name="Segnaposto contenuto 2"/>
          <p:cNvSpPr>
            <a:spLocks noGrp="1"/>
          </p:cNvSpPr>
          <p:nvPr>
            <p:ph idx="1"/>
          </p:nvPr>
        </p:nvSpPr>
        <p:spPr/>
        <p:txBody>
          <a:bodyPr/>
          <a:lstStyle/>
          <a:p>
            <a:endParaRPr lang="it-IT"/>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74" y="574503"/>
            <a:ext cx="8517226" cy="628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5831457" y="6126163"/>
            <a:ext cx="3140015" cy="738664"/>
          </a:xfrm>
          <a:prstGeom prst="rect">
            <a:avLst/>
          </a:prstGeom>
          <a:noFill/>
        </p:spPr>
        <p:txBody>
          <a:bodyPr wrap="square" rtlCol="0">
            <a:spAutoFit/>
          </a:bodyPr>
          <a:lstStyle/>
          <a:p>
            <a:r>
              <a:rPr lang="en-US" sz="1400" dirty="0" err="1" smtClean="0"/>
              <a:t>Fonte</a:t>
            </a:r>
            <a:r>
              <a:rPr lang="en-US" sz="1400" dirty="0" smtClean="0"/>
              <a:t>: Handbook </a:t>
            </a:r>
            <a:r>
              <a:rPr lang="en-US" sz="1400" dirty="0"/>
              <a:t>on estimation of external costs in the </a:t>
            </a:r>
            <a:r>
              <a:rPr lang="it-IT" sz="1400" dirty="0" err="1"/>
              <a:t>transport</a:t>
            </a:r>
            <a:r>
              <a:rPr lang="it-IT" sz="1400" dirty="0"/>
              <a:t> </a:t>
            </a:r>
            <a:r>
              <a:rPr lang="it-IT" sz="1400" dirty="0" err="1"/>
              <a:t>sector</a:t>
            </a:r>
            <a:r>
              <a:rPr lang="it-IT" sz="1400" dirty="0"/>
              <a:t> (IMPACT) </a:t>
            </a:r>
            <a:r>
              <a:rPr lang="it-IT" sz="1400" dirty="0" smtClean="0"/>
              <a:t>2008</a:t>
            </a:r>
            <a:endParaRPr lang="it-IT" sz="1400" dirty="0"/>
          </a:p>
        </p:txBody>
      </p:sp>
    </p:spTree>
    <p:extLst>
      <p:ext uri="{BB962C8B-B14F-4D97-AF65-F5344CB8AC3E}">
        <p14:creationId xmlns:p14="http://schemas.microsoft.com/office/powerpoint/2010/main" val="11667753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0" y="500332"/>
            <a:ext cx="8995445" cy="5865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457200" y="15142"/>
            <a:ext cx="8229600" cy="518992"/>
          </a:xfrm>
        </p:spPr>
        <p:txBody>
          <a:bodyPr/>
          <a:lstStyle/>
          <a:p>
            <a:r>
              <a:rPr lang="it-IT" sz="3600" b="1" dirty="0" smtClean="0"/>
              <a:t>Costi esterni a confronto</a:t>
            </a:r>
            <a:endParaRPr lang="it-IT" sz="3600" b="1" dirty="0"/>
          </a:p>
        </p:txBody>
      </p:sp>
      <p:sp>
        <p:nvSpPr>
          <p:cNvPr id="3" name="Freccia in su 2"/>
          <p:cNvSpPr/>
          <p:nvPr/>
        </p:nvSpPr>
        <p:spPr>
          <a:xfrm>
            <a:off x="4132054" y="5710687"/>
            <a:ext cx="534837" cy="65560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p:cNvSpPr txBox="1"/>
          <p:nvPr/>
        </p:nvSpPr>
        <p:spPr>
          <a:xfrm>
            <a:off x="5831457" y="6126163"/>
            <a:ext cx="3140015" cy="738664"/>
          </a:xfrm>
          <a:prstGeom prst="rect">
            <a:avLst/>
          </a:prstGeom>
          <a:noFill/>
        </p:spPr>
        <p:txBody>
          <a:bodyPr wrap="square" rtlCol="0">
            <a:spAutoFit/>
          </a:bodyPr>
          <a:lstStyle/>
          <a:p>
            <a:r>
              <a:rPr lang="en-US" sz="1400" dirty="0" err="1" smtClean="0"/>
              <a:t>Fonte</a:t>
            </a:r>
            <a:r>
              <a:rPr lang="en-US" sz="1400" dirty="0" smtClean="0"/>
              <a:t>: Handbook </a:t>
            </a:r>
            <a:r>
              <a:rPr lang="en-US" sz="1400" dirty="0"/>
              <a:t>on estimation of external costs in the </a:t>
            </a:r>
            <a:r>
              <a:rPr lang="it-IT" sz="1400" dirty="0" err="1"/>
              <a:t>transport</a:t>
            </a:r>
            <a:r>
              <a:rPr lang="it-IT" sz="1400" dirty="0"/>
              <a:t> </a:t>
            </a:r>
            <a:r>
              <a:rPr lang="it-IT" sz="1400" dirty="0" err="1"/>
              <a:t>sector</a:t>
            </a:r>
            <a:r>
              <a:rPr lang="it-IT" sz="1400" dirty="0"/>
              <a:t> (IMPACT) </a:t>
            </a:r>
            <a:r>
              <a:rPr lang="it-IT" sz="1400" dirty="0" smtClean="0"/>
              <a:t>2008</a:t>
            </a:r>
            <a:endParaRPr lang="it-IT" sz="1400" dirty="0"/>
          </a:p>
        </p:txBody>
      </p:sp>
    </p:spTree>
    <p:extLst>
      <p:ext uri="{BB962C8B-B14F-4D97-AF65-F5344CB8AC3E}">
        <p14:creationId xmlns:p14="http://schemas.microsoft.com/office/powerpoint/2010/main" val="8700433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70751"/>
          </a:xfrm>
        </p:spPr>
        <p:txBody>
          <a:bodyPr/>
          <a:lstStyle/>
          <a:p>
            <a:r>
              <a:rPr lang="it-IT" sz="3600" b="1" dirty="0" smtClean="0"/>
              <a:t>Conclusioni su IA e salute umana</a:t>
            </a:r>
            <a:endParaRPr lang="it-IT" sz="3600" b="1" dirty="0"/>
          </a:p>
        </p:txBody>
      </p:sp>
      <p:sp>
        <p:nvSpPr>
          <p:cNvPr id="3" name="Segnaposto contenuto 2"/>
          <p:cNvSpPr>
            <a:spLocks noGrp="1"/>
          </p:cNvSpPr>
          <p:nvPr>
            <p:ph idx="1"/>
          </p:nvPr>
        </p:nvSpPr>
        <p:spPr>
          <a:xfrm>
            <a:off x="258792" y="900053"/>
            <a:ext cx="8428008" cy="4708525"/>
          </a:xfrm>
        </p:spPr>
        <p:txBody>
          <a:bodyPr/>
          <a:lstStyle/>
          <a:p>
            <a:r>
              <a:rPr lang="it-IT" sz="2800" dirty="0" smtClean="0"/>
              <a:t>Seppur esistono comprensibilmente margini di incertezza, gli studi epidemiologici in Europa e negli Stati Uniti trovano una </a:t>
            </a:r>
            <a:r>
              <a:rPr lang="it-IT" sz="2800" dirty="0" smtClean="0">
                <a:solidFill>
                  <a:srgbClr val="FF0000"/>
                </a:solidFill>
              </a:rPr>
              <a:t>correlazione positiva </a:t>
            </a:r>
            <a:r>
              <a:rPr lang="it-IT" sz="2800" dirty="0" smtClean="0"/>
              <a:t>tra riduzione dell’IA e minori danni alla salute.</a:t>
            </a:r>
          </a:p>
          <a:p>
            <a:r>
              <a:rPr lang="it-IT" sz="2800" dirty="0" smtClean="0"/>
              <a:t>Gli studi più recenti cercano di </a:t>
            </a:r>
            <a:r>
              <a:rPr lang="it-IT" sz="2800" dirty="0" smtClean="0">
                <a:solidFill>
                  <a:srgbClr val="FF0000"/>
                </a:solidFill>
              </a:rPr>
              <a:t>identificare la relazione tra ciascun tipo di inquinante</a:t>
            </a:r>
            <a:r>
              <a:rPr lang="it-IT" sz="2800" dirty="0" smtClean="0"/>
              <a:t> (PM10, PM2,5, </a:t>
            </a:r>
            <a:r>
              <a:rPr lang="it-IT" sz="2800" dirty="0" err="1" smtClean="0"/>
              <a:t>SOx</a:t>
            </a:r>
            <a:r>
              <a:rPr lang="it-IT" sz="2800" dirty="0" smtClean="0"/>
              <a:t>, O3, ecc..) </a:t>
            </a:r>
            <a:r>
              <a:rPr lang="it-IT" sz="2800" dirty="0" smtClean="0">
                <a:solidFill>
                  <a:srgbClr val="FF0000"/>
                </a:solidFill>
              </a:rPr>
              <a:t>e ciascun esito sanitario  </a:t>
            </a:r>
            <a:r>
              <a:rPr lang="it-IT" sz="2800" dirty="0" smtClean="0"/>
              <a:t>(</a:t>
            </a:r>
            <a:r>
              <a:rPr lang="it-IT" sz="2800" dirty="0"/>
              <a:t>mortalità, ricoveri ospedalieri per malattie respiratorie, per malattie cardio-vascolari, bronchite acuta, riacutizzazione di </a:t>
            </a:r>
            <a:r>
              <a:rPr lang="it-IT" sz="2800" dirty="0" smtClean="0"/>
              <a:t>asma), </a:t>
            </a:r>
            <a:r>
              <a:rPr lang="it-IT" sz="2800" dirty="0" smtClean="0">
                <a:solidFill>
                  <a:srgbClr val="FF0000"/>
                </a:solidFill>
              </a:rPr>
              <a:t>tenendo conto del grado di esposizione e dell’interazioni con altre concause </a:t>
            </a:r>
            <a:r>
              <a:rPr lang="it-IT" sz="2800" dirty="0" smtClean="0"/>
              <a:t>(obesità, fumo, ereditarietà, ecc.)</a:t>
            </a:r>
          </a:p>
        </p:txBody>
      </p:sp>
    </p:spTree>
    <p:extLst>
      <p:ext uri="{BB962C8B-B14F-4D97-AF65-F5344CB8AC3E}">
        <p14:creationId xmlns:p14="http://schemas.microsoft.com/office/powerpoint/2010/main" val="33304812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b="1" dirty="0"/>
              <a:t>Conclusioni </a:t>
            </a:r>
            <a:r>
              <a:rPr lang="it-IT" sz="3600" b="1" dirty="0" smtClean="0"/>
              <a:t>sul costo economico dell’IA</a:t>
            </a:r>
            <a:endParaRPr lang="it-IT" sz="3600" dirty="0"/>
          </a:p>
        </p:txBody>
      </p:sp>
      <p:sp>
        <p:nvSpPr>
          <p:cNvPr id="3" name="Segnaposto contenuto 2"/>
          <p:cNvSpPr>
            <a:spLocks noGrp="1"/>
          </p:cNvSpPr>
          <p:nvPr>
            <p:ph idx="1"/>
          </p:nvPr>
        </p:nvSpPr>
        <p:spPr>
          <a:xfrm>
            <a:off x="293298" y="1272396"/>
            <a:ext cx="8609162" cy="4525963"/>
          </a:xfrm>
        </p:spPr>
        <p:txBody>
          <a:bodyPr/>
          <a:lstStyle/>
          <a:p>
            <a:r>
              <a:rPr lang="it-IT" sz="2800" dirty="0"/>
              <a:t>E’ un valore economico che varia a seconda del paese e nel </a:t>
            </a:r>
            <a:r>
              <a:rPr lang="it-IT" sz="2800" dirty="0" smtClean="0"/>
              <a:t>tempo, stimabile tramite diverse metodologie che misurano, direttamente o indirettamente, le preferenze individuali e le spese sostenute\evitate. </a:t>
            </a:r>
          </a:p>
          <a:p>
            <a:r>
              <a:rPr lang="it-IT" sz="2800" dirty="0" smtClean="0"/>
              <a:t>Gli studi più recenti cercano di identificare con metodi modellistici la relazione tra il costo dell’IA ed i trasporti tenendo conto di tutte le numerose variabili che la co-determinano.</a:t>
            </a:r>
          </a:p>
          <a:p>
            <a:r>
              <a:rPr lang="it-IT" sz="2800" dirty="0" smtClean="0"/>
              <a:t>I risultati di questi studi </a:t>
            </a:r>
            <a:r>
              <a:rPr lang="it-IT" sz="2800" smtClean="0"/>
              <a:t>possono contribuire </a:t>
            </a:r>
            <a:r>
              <a:rPr lang="it-IT" sz="2800" dirty="0" smtClean="0"/>
              <a:t>alla formazione </a:t>
            </a:r>
            <a:r>
              <a:rPr lang="it-IT" sz="2800" dirty="0" smtClean="0"/>
              <a:t>di migliori decisioni </a:t>
            </a:r>
            <a:r>
              <a:rPr lang="it-IT" sz="2800" dirty="0" smtClean="0"/>
              <a:t>pubbliche e private.</a:t>
            </a:r>
          </a:p>
          <a:p>
            <a:endParaRPr lang="it-IT" sz="2800" dirty="0"/>
          </a:p>
        </p:txBody>
      </p:sp>
    </p:spTree>
    <p:extLst>
      <p:ext uri="{BB962C8B-B14F-4D97-AF65-F5344CB8AC3E}">
        <p14:creationId xmlns:p14="http://schemas.microsoft.com/office/powerpoint/2010/main" val="40379785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01739"/>
          </a:xfrm>
        </p:spPr>
        <p:txBody>
          <a:bodyPr/>
          <a:lstStyle/>
          <a:p>
            <a:r>
              <a:rPr lang="it-IT" b="1" dirty="0" smtClean="0"/>
              <a:t>Elenco degli studi consultati</a:t>
            </a:r>
            <a:endParaRPr lang="it-IT" b="1" dirty="0"/>
          </a:p>
        </p:txBody>
      </p:sp>
      <p:sp>
        <p:nvSpPr>
          <p:cNvPr id="3" name="Segnaposto contenuto 2"/>
          <p:cNvSpPr>
            <a:spLocks noGrp="1"/>
          </p:cNvSpPr>
          <p:nvPr>
            <p:ph idx="1"/>
          </p:nvPr>
        </p:nvSpPr>
        <p:spPr>
          <a:xfrm>
            <a:off x="232913" y="875581"/>
            <a:ext cx="8229600" cy="4525963"/>
          </a:xfrm>
        </p:spPr>
        <p:txBody>
          <a:bodyPr/>
          <a:lstStyle/>
          <a:p>
            <a:r>
              <a:rPr lang="it-IT" sz="1600" b="1" dirty="0" err="1"/>
              <a:t>Aphekom</a:t>
            </a:r>
            <a:r>
              <a:rPr lang="it-IT" sz="1600" b="1" dirty="0"/>
              <a:t> </a:t>
            </a:r>
            <a:r>
              <a:rPr lang="it-IT" sz="1600" b="1" dirty="0" err="1"/>
              <a:t>project</a:t>
            </a:r>
            <a:r>
              <a:rPr lang="it-IT" sz="1600" b="1" dirty="0"/>
              <a:t> </a:t>
            </a:r>
            <a:r>
              <a:rPr lang="it-IT" sz="1600" dirty="0"/>
              <a:t>- </a:t>
            </a:r>
            <a:r>
              <a:rPr lang="en-US" sz="1600" dirty="0"/>
              <a:t>Improving knowledge and communication for decision making on air pollution and health in Europe</a:t>
            </a:r>
            <a:r>
              <a:rPr lang="en-US" sz="1600" b="1" dirty="0"/>
              <a:t>, </a:t>
            </a:r>
            <a:r>
              <a:rPr lang="it-IT" sz="1600" i="1" dirty="0"/>
              <a:t>http://www.aphekom.org/</a:t>
            </a:r>
          </a:p>
          <a:p>
            <a:r>
              <a:rPr lang="it-IT" sz="1600" b="1" dirty="0" smtClean="0"/>
              <a:t>CAFE</a:t>
            </a:r>
            <a:r>
              <a:rPr lang="it-IT" sz="1600" b="1" dirty="0"/>
              <a:t>, </a:t>
            </a:r>
            <a:r>
              <a:rPr lang="it-IT" sz="1600" b="1" dirty="0" smtClean="0"/>
              <a:t>2005° -  </a:t>
            </a:r>
            <a:r>
              <a:rPr lang="it-IT" sz="1600" dirty="0" smtClean="0"/>
              <a:t>Mike </a:t>
            </a:r>
            <a:r>
              <a:rPr lang="it-IT" sz="1600" dirty="0" err="1"/>
              <a:t>Holland</a:t>
            </a:r>
            <a:r>
              <a:rPr lang="it-IT" sz="1600" dirty="0"/>
              <a:t> (EMRC), Steve </a:t>
            </a:r>
            <a:r>
              <a:rPr lang="it-IT" sz="1600" dirty="0" err="1"/>
              <a:t>Pye</a:t>
            </a:r>
            <a:r>
              <a:rPr lang="it-IT" sz="1600" dirty="0"/>
              <a:t>, Paul </a:t>
            </a:r>
            <a:r>
              <a:rPr lang="it-IT" sz="1600" dirty="0" err="1"/>
              <a:t>Watkiss</a:t>
            </a:r>
            <a:r>
              <a:rPr lang="it-IT" sz="1600" dirty="0"/>
              <a:t> (AEA Technology), Bert </a:t>
            </a:r>
            <a:r>
              <a:rPr lang="it-IT" sz="1600" dirty="0" err="1" smtClean="0"/>
              <a:t>Droste</a:t>
            </a:r>
            <a:r>
              <a:rPr lang="it-IT" sz="1600" dirty="0" smtClean="0"/>
              <a:t>- </a:t>
            </a:r>
            <a:r>
              <a:rPr lang="it-IT" sz="1600" dirty="0" err="1" smtClean="0"/>
              <a:t>Franke</a:t>
            </a:r>
            <a:r>
              <a:rPr lang="it-IT" sz="1600" dirty="0"/>
              <a:t>, Peter </a:t>
            </a:r>
            <a:r>
              <a:rPr lang="it-IT" sz="1600" dirty="0" err="1"/>
              <a:t>Bickel</a:t>
            </a:r>
            <a:r>
              <a:rPr lang="it-IT" sz="1600" dirty="0"/>
              <a:t> (IER</a:t>
            </a:r>
            <a:r>
              <a:rPr lang="it-IT" sz="1600" dirty="0" smtClean="0"/>
              <a:t>), </a:t>
            </a:r>
            <a:r>
              <a:rPr lang="en-US" sz="1600" dirty="0" smtClean="0"/>
              <a:t>Damages </a:t>
            </a:r>
            <a:r>
              <a:rPr lang="en-US" sz="1600" dirty="0"/>
              <a:t>per </a:t>
            </a:r>
            <a:r>
              <a:rPr lang="en-US" sz="1600" dirty="0" err="1"/>
              <a:t>tonne</a:t>
            </a:r>
            <a:r>
              <a:rPr lang="en-US" sz="1600" dirty="0"/>
              <a:t> of PM2,5, NH3, SO2, </a:t>
            </a:r>
            <a:r>
              <a:rPr lang="en-US" sz="1600" dirty="0" err="1"/>
              <a:t>NOx</a:t>
            </a:r>
            <a:r>
              <a:rPr lang="en-US" sz="1600" dirty="0"/>
              <a:t> and VOC’s of Eu25 Member </a:t>
            </a:r>
            <a:r>
              <a:rPr lang="en-US" sz="1600" dirty="0" smtClean="0"/>
              <a:t>State (</a:t>
            </a:r>
            <a:r>
              <a:rPr lang="en-US" sz="1600" dirty="0"/>
              <a:t>excluding Cyprus) and surrounding </a:t>
            </a:r>
            <a:r>
              <a:rPr lang="en-US" sz="1600" dirty="0" smtClean="0"/>
              <a:t>seas. Service </a:t>
            </a:r>
            <a:r>
              <a:rPr lang="en-US" sz="1600" dirty="0"/>
              <a:t>Contract for carrying out cost-benefit analysis of </a:t>
            </a:r>
            <a:r>
              <a:rPr lang="en-US" sz="1600" dirty="0" smtClean="0"/>
              <a:t>air quality </a:t>
            </a:r>
            <a:r>
              <a:rPr lang="en-US" sz="1600" dirty="0"/>
              <a:t>related issues</a:t>
            </a:r>
            <a:r>
              <a:rPr lang="en-US" sz="1600" dirty="0" smtClean="0"/>
              <a:t>, in </a:t>
            </a:r>
            <a:r>
              <a:rPr lang="en-US" sz="1600" dirty="0"/>
              <a:t>particular in the clean air for Europe(CAFE) </a:t>
            </a:r>
            <a:r>
              <a:rPr lang="en-US" sz="1600" dirty="0" err="1" smtClean="0"/>
              <a:t>programme</a:t>
            </a:r>
            <a:r>
              <a:rPr lang="en-US" sz="1600" dirty="0" smtClean="0"/>
              <a:t> </a:t>
            </a:r>
            <a:r>
              <a:rPr lang="it-IT" sz="1600" dirty="0" err="1" smtClean="0"/>
              <a:t>Didcot</a:t>
            </a:r>
            <a:r>
              <a:rPr lang="it-IT" sz="1600" dirty="0" smtClean="0"/>
              <a:t> </a:t>
            </a:r>
            <a:r>
              <a:rPr lang="it-IT" sz="1600" dirty="0"/>
              <a:t>: AEA Technology Environment, </a:t>
            </a:r>
            <a:r>
              <a:rPr lang="it-IT" sz="1600" dirty="0" smtClean="0"/>
              <a:t>2005</a:t>
            </a:r>
          </a:p>
          <a:p>
            <a:r>
              <a:rPr lang="it-IT" sz="1600" b="1" dirty="0"/>
              <a:t>Cesare Meloni  (2003) </a:t>
            </a:r>
            <a:r>
              <a:rPr lang="it-IT" sz="1600" dirty="0"/>
              <a:t>«Inquinamento atmosferico e salute», in  </a:t>
            </a:r>
            <a:r>
              <a:rPr lang="it-IT" sz="1600" i="1" dirty="0"/>
              <a:t>Igiene e Sanità Pubblica </a:t>
            </a:r>
            <a:r>
              <a:rPr lang="it-IT" sz="1600" dirty="0"/>
              <a:t>- Note di Politica Sanitaria</a:t>
            </a:r>
          </a:p>
          <a:p>
            <a:r>
              <a:rPr lang="en-US" sz="1600" b="1" dirty="0"/>
              <a:t>Disease Control Priorities Project (2006) </a:t>
            </a:r>
            <a:r>
              <a:rPr lang="en-US" sz="1600" dirty="0"/>
              <a:t>Burden of Disease/Comparative Risk Assessment, The International Bank for Reconstruction and Development / The World Bank. </a:t>
            </a:r>
            <a:r>
              <a:rPr lang="en-US" sz="1600" dirty="0" err="1"/>
              <a:t>Riassunto</a:t>
            </a:r>
            <a:r>
              <a:rPr lang="en-US" sz="1600" dirty="0"/>
              <a:t> </a:t>
            </a:r>
            <a:r>
              <a:rPr lang="en-US" sz="1600" dirty="0" err="1"/>
              <a:t>dei</a:t>
            </a:r>
            <a:r>
              <a:rPr lang="en-US" sz="1600" dirty="0"/>
              <a:t> </a:t>
            </a:r>
            <a:r>
              <a:rPr lang="en-US" sz="1600" dirty="0" err="1"/>
              <a:t>risultati</a:t>
            </a:r>
            <a:r>
              <a:rPr lang="en-US" sz="1600" dirty="0"/>
              <a:t> </a:t>
            </a:r>
            <a:r>
              <a:rPr lang="en-US" sz="1600" dirty="0" err="1"/>
              <a:t>pubblicati</a:t>
            </a:r>
            <a:r>
              <a:rPr lang="en-US" sz="1600" dirty="0"/>
              <a:t> </a:t>
            </a:r>
            <a:r>
              <a:rPr lang="en-US" sz="1600" dirty="0" err="1"/>
              <a:t>nei</a:t>
            </a:r>
            <a:r>
              <a:rPr lang="en-US" sz="1600" dirty="0"/>
              <a:t> </a:t>
            </a:r>
            <a:r>
              <a:rPr lang="en-US" sz="1600" dirty="0" err="1"/>
              <a:t>seguenti</a:t>
            </a:r>
            <a:r>
              <a:rPr lang="en-US" sz="1600" dirty="0"/>
              <a:t> </a:t>
            </a:r>
            <a:r>
              <a:rPr lang="en-US" sz="1600" dirty="0" err="1"/>
              <a:t>volumi</a:t>
            </a:r>
            <a:r>
              <a:rPr lang="en-US" sz="1600" dirty="0"/>
              <a:t>: </a:t>
            </a:r>
            <a:r>
              <a:rPr lang="it-IT" sz="1600" dirty="0"/>
              <a:t>Dean T. </a:t>
            </a:r>
            <a:r>
              <a:rPr lang="it-IT" sz="1600" dirty="0" err="1"/>
              <a:t>Jamison</a:t>
            </a:r>
            <a:r>
              <a:rPr lang="it-IT" sz="1600" dirty="0"/>
              <a:t>, Joel G. </a:t>
            </a:r>
            <a:r>
              <a:rPr lang="it-IT" sz="1600" dirty="0" err="1"/>
              <a:t>Breman</a:t>
            </a:r>
            <a:r>
              <a:rPr lang="it-IT" sz="1600" dirty="0"/>
              <a:t>, Anthony R. </a:t>
            </a:r>
            <a:r>
              <a:rPr lang="it-IT" sz="1600" dirty="0" err="1"/>
              <a:t>Measham</a:t>
            </a:r>
            <a:r>
              <a:rPr lang="it-IT" sz="1600" dirty="0"/>
              <a:t>, George </a:t>
            </a:r>
            <a:r>
              <a:rPr lang="it-IT" sz="1600" dirty="0" err="1"/>
              <a:t>Alleyne</a:t>
            </a:r>
            <a:r>
              <a:rPr lang="it-IT" sz="1600" dirty="0"/>
              <a:t>, </a:t>
            </a:r>
            <a:r>
              <a:rPr lang="it-IT" sz="1600" dirty="0" err="1"/>
              <a:t>Mariam</a:t>
            </a:r>
            <a:r>
              <a:rPr lang="it-IT" sz="1600" dirty="0"/>
              <a:t> </a:t>
            </a:r>
            <a:r>
              <a:rPr lang="it-IT" sz="1600" dirty="0" err="1"/>
              <a:t>Claeson</a:t>
            </a:r>
            <a:r>
              <a:rPr lang="it-IT" sz="1600" dirty="0"/>
              <a:t>, </a:t>
            </a:r>
            <a:r>
              <a:rPr lang="en-US" sz="1600" dirty="0"/>
              <a:t>David B. Evans, </a:t>
            </a:r>
            <a:r>
              <a:rPr lang="en-US" sz="1600" dirty="0" err="1"/>
              <a:t>Prabhat</a:t>
            </a:r>
            <a:r>
              <a:rPr lang="en-US" sz="1600" dirty="0"/>
              <a:t> </a:t>
            </a:r>
            <a:r>
              <a:rPr lang="en-US" sz="1600" dirty="0" err="1"/>
              <a:t>Jha</a:t>
            </a:r>
            <a:r>
              <a:rPr lang="en-US" sz="1600" dirty="0"/>
              <a:t>, Anne Mills, and Philip Musgrove, eds. 2006. Disease Control Priorities in Developing Countries, 2nd ed. New York: Oxford University Press. - Alan D. Lopez, Colin D. </a:t>
            </a:r>
            <a:r>
              <a:rPr lang="en-US" sz="1600" dirty="0" err="1"/>
              <a:t>Mathers</a:t>
            </a:r>
            <a:r>
              <a:rPr lang="en-US" sz="1600" dirty="0"/>
              <a:t>, </a:t>
            </a:r>
            <a:r>
              <a:rPr lang="en-US" sz="1600" dirty="0" err="1"/>
              <a:t>Majid</a:t>
            </a:r>
            <a:r>
              <a:rPr lang="en-US" sz="1600" dirty="0"/>
              <a:t> </a:t>
            </a:r>
            <a:r>
              <a:rPr lang="en-US" sz="1600" dirty="0" err="1"/>
              <a:t>Ezzati</a:t>
            </a:r>
            <a:r>
              <a:rPr lang="en-US" sz="1600" dirty="0"/>
              <a:t>, Dean T. Jamison, and Christopher J. L. Murray, eds. 2006. Global Burden of Disease and Risk Factors. New York: Oxford University </a:t>
            </a:r>
            <a:r>
              <a:rPr lang="it-IT" sz="1600" dirty="0"/>
              <a:t>Press.</a:t>
            </a:r>
          </a:p>
          <a:p>
            <a:r>
              <a:rPr lang="it-IT" sz="1600" b="1" dirty="0" err="1" smtClean="0"/>
              <a:t>ExternE</a:t>
            </a:r>
            <a:r>
              <a:rPr lang="it-IT" sz="1600" b="1" dirty="0"/>
              <a:t>, </a:t>
            </a:r>
            <a:r>
              <a:rPr lang="it-IT" sz="1600" b="1" dirty="0" smtClean="0"/>
              <a:t>2005</a:t>
            </a:r>
            <a:r>
              <a:rPr lang="it-IT" sz="1600" dirty="0" smtClean="0"/>
              <a:t>- P</a:t>
            </a:r>
            <a:r>
              <a:rPr lang="it-IT" sz="1600" dirty="0"/>
              <a:t>. </a:t>
            </a:r>
            <a:r>
              <a:rPr lang="it-IT" sz="1600" dirty="0" err="1"/>
              <a:t>Bickel</a:t>
            </a:r>
            <a:r>
              <a:rPr lang="it-IT" sz="1600" dirty="0"/>
              <a:t>, R. Friedrich (</a:t>
            </a:r>
            <a:r>
              <a:rPr lang="it-IT" sz="1600" dirty="0" err="1"/>
              <a:t>eds</a:t>
            </a:r>
            <a:r>
              <a:rPr lang="it-IT" sz="1600" dirty="0" smtClean="0"/>
              <a:t>.), </a:t>
            </a:r>
            <a:r>
              <a:rPr lang="it-IT" sz="1600" dirty="0" err="1" smtClean="0"/>
              <a:t>Externalities</a:t>
            </a:r>
            <a:r>
              <a:rPr lang="it-IT" sz="1600" dirty="0" smtClean="0"/>
              <a:t> </a:t>
            </a:r>
            <a:r>
              <a:rPr lang="it-IT" sz="1600" dirty="0"/>
              <a:t>of Energy, </a:t>
            </a:r>
            <a:r>
              <a:rPr lang="it-IT" sz="1600" dirty="0" err="1"/>
              <a:t>Methodology</a:t>
            </a:r>
            <a:r>
              <a:rPr lang="it-IT" sz="1600" dirty="0"/>
              <a:t> 2005 </a:t>
            </a:r>
            <a:r>
              <a:rPr lang="it-IT" sz="1600" dirty="0" smtClean="0"/>
              <a:t>update, </a:t>
            </a:r>
            <a:r>
              <a:rPr lang="it-IT" sz="1600" dirty="0" err="1" smtClean="0"/>
              <a:t>Luxembourg</a:t>
            </a:r>
            <a:r>
              <a:rPr lang="it-IT" sz="1600" dirty="0" smtClean="0"/>
              <a:t> </a:t>
            </a:r>
            <a:r>
              <a:rPr lang="it-IT" sz="1600" dirty="0"/>
              <a:t>: </a:t>
            </a:r>
            <a:r>
              <a:rPr lang="it-IT" sz="1600" dirty="0" err="1"/>
              <a:t>European</a:t>
            </a:r>
            <a:r>
              <a:rPr lang="it-IT" sz="1600" dirty="0"/>
              <a:t> </a:t>
            </a:r>
            <a:r>
              <a:rPr lang="it-IT" sz="1600" dirty="0" err="1"/>
              <a:t>Commission</a:t>
            </a:r>
            <a:r>
              <a:rPr lang="it-IT" sz="1600" dirty="0"/>
              <a:t>, </a:t>
            </a:r>
            <a:r>
              <a:rPr lang="it-IT" sz="1600" dirty="0" smtClean="0"/>
              <a:t>2005</a:t>
            </a:r>
          </a:p>
        </p:txBody>
      </p:sp>
    </p:spTree>
    <p:extLst>
      <p:ext uri="{BB962C8B-B14F-4D97-AF65-F5344CB8AC3E}">
        <p14:creationId xmlns:p14="http://schemas.microsoft.com/office/powerpoint/2010/main" val="7454938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01739"/>
          </a:xfrm>
        </p:spPr>
        <p:txBody>
          <a:bodyPr/>
          <a:lstStyle/>
          <a:p>
            <a:r>
              <a:rPr lang="it-IT" b="1" dirty="0" smtClean="0"/>
              <a:t>Elenco degli studi consultati</a:t>
            </a:r>
            <a:endParaRPr lang="it-IT" b="1" dirty="0"/>
          </a:p>
        </p:txBody>
      </p:sp>
      <p:sp>
        <p:nvSpPr>
          <p:cNvPr id="3" name="Segnaposto contenuto 2"/>
          <p:cNvSpPr>
            <a:spLocks noGrp="1"/>
          </p:cNvSpPr>
          <p:nvPr>
            <p:ph idx="1"/>
          </p:nvPr>
        </p:nvSpPr>
        <p:spPr>
          <a:xfrm>
            <a:off x="232913" y="875581"/>
            <a:ext cx="8229600" cy="5744160"/>
          </a:xfrm>
        </p:spPr>
        <p:txBody>
          <a:bodyPr/>
          <a:lstStyle/>
          <a:p>
            <a:r>
              <a:rPr lang="it-IT" sz="1600" b="1" dirty="0"/>
              <a:t>HEATCO, 2006a</a:t>
            </a:r>
            <a:r>
              <a:rPr lang="it-IT" sz="1600" dirty="0"/>
              <a:t>, </a:t>
            </a:r>
            <a:r>
              <a:rPr lang="en-US" sz="1600" dirty="0"/>
              <a:t>P. Bickel, Developing </a:t>
            </a:r>
            <a:r>
              <a:rPr lang="en-US" sz="1600" dirty="0" err="1"/>
              <a:t>Harmonised</a:t>
            </a:r>
            <a:r>
              <a:rPr lang="en-US" sz="1600" dirty="0"/>
              <a:t> European Approaches for Transport Costing and Project Assessment (HEATCO), Deliverable D6: Case Study Results. Stuttgart : IER, University of Stuttgart, 2006</a:t>
            </a:r>
          </a:p>
          <a:p>
            <a:r>
              <a:rPr lang="en-GB" sz="1600" b="1" dirty="0" smtClean="0"/>
              <a:t>Handbook</a:t>
            </a:r>
            <a:r>
              <a:rPr lang="en-GB" sz="1600" dirty="0" smtClean="0"/>
              <a:t>  (2008) - </a:t>
            </a:r>
            <a:r>
              <a:rPr lang="en-GB" sz="1600" dirty="0" err="1" smtClean="0"/>
              <a:t>Maibach</a:t>
            </a:r>
            <a:r>
              <a:rPr lang="en-GB" sz="1600" dirty="0"/>
              <a:t>, M., C. Schreyer, and D. Sutter (INFRAS), H.P. van Essen, B.H. Boon, R. Smokers, A. </a:t>
            </a:r>
            <a:r>
              <a:rPr lang="en-GB" sz="1600" dirty="0" err="1"/>
              <a:t>Schroten</a:t>
            </a:r>
            <a:r>
              <a:rPr lang="en-GB" sz="1600" dirty="0"/>
              <a:t> (CE Delft), C. Doll (</a:t>
            </a:r>
            <a:r>
              <a:rPr lang="en-GB" sz="1600" dirty="0" err="1"/>
              <a:t>Fraunhofer</a:t>
            </a:r>
            <a:r>
              <a:rPr lang="en-GB" sz="1600" dirty="0"/>
              <a:t> </a:t>
            </a:r>
            <a:r>
              <a:rPr lang="en-GB" sz="1600" dirty="0" err="1"/>
              <a:t>Gesellschaft</a:t>
            </a:r>
            <a:r>
              <a:rPr lang="en-GB" sz="1600" dirty="0"/>
              <a:t> – ISI), B. </a:t>
            </a:r>
            <a:r>
              <a:rPr lang="en-GB" sz="1600" dirty="0" err="1"/>
              <a:t>Pawlowska</a:t>
            </a:r>
            <a:r>
              <a:rPr lang="en-GB" sz="1600" dirty="0"/>
              <a:t>, M. </a:t>
            </a:r>
            <a:r>
              <a:rPr lang="en-GB" sz="1600" dirty="0" err="1"/>
              <a:t>Bak</a:t>
            </a:r>
            <a:r>
              <a:rPr lang="en-GB" sz="1600" dirty="0"/>
              <a:t> (University of Gdansk) (2008) “Handbook on estimation of external cost in the transport sector”. Produced within the study Internalisation Measures and Policies for All external Cost of Transport (IMPACT, Delft, CE, 2007, Publication number: 07.4288.52, CE-publications are available from </a:t>
            </a:r>
            <a:r>
              <a:rPr lang="en-GB" sz="1600" dirty="0" smtClean="0">
                <a:hlinkClick r:id="rId2"/>
              </a:rPr>
              <a:t>www.ce.nl</a:t>
            </a:r>
            <a:endParaRPr lang="en-GB" sz="1600" dirty="0" smtClean="0"/>
          </a:p>
          <a:p>
            <a:r>
              <a:rPr lang="it-IT" sz="1600" b="1" dirty="0"/>
              <a:t>Regione Piemonte (2010)</a:t>
            </a:r>
            <a:r>
              <a:rPr lang="it-IT" sz="1600" dirty="0"/>
              <a:t>, Valutazione di impatto della qualità dell’aria sulla salute umana nelle città di Novara e Torino, Direzione Sanità, Settore prevenzione della salute e interventi di prevenzione individuale e collettiva, Luglio</a:t>
            </a:r>
            <a:r>
              <a:rPr lang="it-IT" sz="1600" dirty="0" smtClean="0"/>
              <a:t>.</a:t>
            </a:r>
          </a:p>
          <a:p>
            <a:r>
              <a:rPr lang="it-IT" sz="1600" b="1" dirty="0" err="1"/>
              <a:t>Tremove</a:t>
            </a:r>
            <a:r>
              <a:rPr lang="it-IT" sz="1600" b="1" dirty="0"/>
              <a:t>, </a:t>
            </a:r>
            <a:r>
              <a:rPr lang="it-IT" sz="1600" b="1" dirty="0" smtClean="0"/>
              <a:t>2006 - </a:t>
            </a:r>
            <a:r>
              <a:rPr lang="it-IT" sz="1600" dirty="0" err="1" smtClean="0"/>
              <a:t>Stef</a:t>
            </a:r>
            <a:r>
              <a:rPr lang="it-IT" sz="1600" dirty="0" smtClean="0"/>
              <a:t> </a:t>
            </a:r>
            <a:r>
              <a:rPr lang="it-IT" sz="1600" dirty="0" err="1" smtClean="0"/>
              <a:t>Proost</a:t>
            </a:r>
            <a:r>
              <a:rPr lang="it-IT" sz="1600" dirty="0" smtClean="0"/>
              <a:t>, </a:t>
            </a:r>
            <a:r>
              <a:rPr lang="en-US" sz="1600" dirty="0" smtClean="0"/>
              <a:t>TREMOVE </a:t>
            </a:r>
            <a:r>
              <a:rPr lang="en-US" sz="1600" dirty="0"/>
              <a:t>2 Service contract for the further development and application of </a:t>
            </a:r>
            <a:r>
              <a:rPr lang="en-US" sz="1600" dirty="0" smtClean="0"/>
              <a:t>the TREMOVE </a:t>
            </a:r>
            <a:r>
              <a:rPr lang="en-US" sz="1600" dirty="0"/>
              <a:t>transport model - Lot 3 : Final Report Part 2: Description of the</a:t>
            </a:r>
          </a:p>
          <a:p>
            <a:r>
              <a:rPr lang="it-IT" sz="1600" dirty="0" smtClean="0"/>
              <a:t>Baseline </a:t>
            </a:r>
            <a:r>
              <a:rPr lang="en-US" sz="1600" dirty="0" smtClean="0"/>
              <a:t>Brussels </a:t>
            </a:r>
            <a:r>
              <a:rPr lang="en-US" sz="1600" dirty="0"/>
              <a:t>: European Commission, Directorate General of the Environment, 2006</a:t>
            </a:r>
            <a:endParaRPr lang="it-IT" sz="1600" dirty="0"/>
          </a:p>
          <a:p>
            <a:r>
              <a:rPr lang="it-IT" sz="1600" b="1" dirty="0" smtClean="0"/>
              <a:t>World </a:t>
            </a:r>
            <a:r>
              <a:rPr lang="it-IT" sz="1600" b="1" dirty="0" err="1"/>
              <a:t>Health</a:t>
            </a:r>
            <a:r>
              <a:rPr lang="it-IT" sz="1600" b="1" dirty="0"/>
              <a:t> Organization 2012 </a:t>
            </a:r>
            <a:r>
              <a:rPr lang="it-IT" sz="1600" b="1" dirty="0" smtClean="0"/>
              <a:t> - </a:t>
            </a:r>
            <a:r>
              <a:rPr lang="it-IT" sz="1600" dirty="0" smtClean="0"/>
              <a:t>Nicole </a:t>
            </a:r>
            <a:r>
              <a:rPr lang="it-IT" sz="1600" dirty="0"/>
              <a:t>AH </a:t>
            </a:r>
            <a:r>
              <a:rPr lang="it-IT" sz="1600" dirty="0" err="1"/>
              <a:t>Janssen</a:t>
            </a:r>
            <a:r>
              <a:rPr lang="it-IT" sz="1600" dirty="0"/>
              <a:t>, Miriam E </a:t>
            </a:r>
            <a:r>
              <a:rPr lang="it-IT" sz="1600" dirty="0" err="1"/>
              <a:t>Gerlofs-Nijland</a:t>
            </a:r>
            <a:r>
              <a:rPr lang="it-IT" sz="1600" dirty="0"/>
              <a:t>, Timo </a:t>
            </a:r>
            <a:r>
              <a:rPr lang="it-IT" sz="1600" dirty="0" err="1"/>
              <a:t>Lanki</a:t>
            </a:r>
            <a:r>
              <a:rPr lang="it-IT" sz="1600" dirty="0" smtClean="0"/>
              <a:t>, Raimo </a:t>
            </a:r>
            <a:r>
              <a:rPr lang="it-IT" sz="1600" dirty="0"/>
              <a:t>O </a:t>
            </a:r>
            <a:r>
              <a:rPr lang="it-IT" sz="1600" dirty="0" err="1"/>
              <a:t>Salonen</a:t>
            </a:r>
            <a:r>
              <a:rPr lang="it-IT" sz="1600" dirty="0"/>
              <a:t>, </a:t>
            </a:r>
            <a:r>
              <a:rPr lang="it-IT" sz="1600" dirty="0" err="1"/>
              <a:t>Flemming</a:t>
            </a:r>
            <a:r>
              <a:rPr lang="it-IT" sz="1600" dirty="0"/>
              <a:t> </a:t>
            </a:r>
            <a:r>
              <a:rPr lang="it-IT" sz="1600" dirty="0" err="1"/>
              <a:t>Cassee</a:t>
            </a:r>
            <a:r>
              <a:rPr lang="it-IT" sz="1600" dirty="0"/>
              <a:t>, Gerard </a:t>
            </a:r>
            <a:r>
              <a:rPr lang="it-IT" sz="1600" dirty="0" err="1"/>
              <a:t>Hoek</a:t>
            </a:r>
            <a:r>
              <a:rPr lang="it-IT" sz="1600" dirty="0" smtClean="0"/>
              <a:t>, Paul </a:t>
            </a:r>
            <a:r>
              <a:rPr lang="it-IT" sz="1600" dirty="0"/>
              <a:t>Fischer, Bert </a:t>
            </a:r>
            <a:r>
              <a:rPr lang="it-IT" sz="1600" dirty="0" err="1"/>
              <a:t>Brunekreef</a:t>
            </a:r>
            <a:r>
              <a:rPr lang="it-IT" sz="1600" dirty="0"/>
              <a:t>, </a:t>
            </a:r>
            <a:r>
              <a:rPr lang="it-IT" sz="1600" dirty="0" err="1"/>
              <a:t>Michal</a:t>
            </a:r>
            <a:r>
              <a:rPr lang="it-IT" sz="1600" dirty="0"/>
              <a:t> </a:t>
            </a:r>
            <a:r>
              <a:rPr lang="it-IT" sz="1600" dirty="0" err="1" smtClean="0"/>
              <a:t>Krzyzanowski</a:t>
            </a:r>
            <a:r>
              <a:rPr lang="it-IT" sz="1600" dirty="0" smtClean="0"/>
              <a:t>, </a:t>
            </a:r>
            <a:r>
              <a:rPr lang="en-US" sz="1600" dirty="0"/>
              <a:t>Health effects </a:t>
            </a:r>
            <a:r>
              <a:rPr lang="en-US" sz="1600" dirty="0" smtClean="0"/>
              <a:t>of black </a:t>
            </a:r>
            <a:r>
              <a:rPr lang="en-US" sz="1600" dirty="0"/>
              <a:t>carbon, The WHO European Centre for Environment and Health, Bonn, WHO Regional Office for Europe</a:t>
            </a:r>
            <a:r>
              <a:rPr lang="en-US" sz="1600" dirty="0" smtClean="0"/>
              <a:t>, </a:t>
            </a:r>
            <a:r>
              <a:rPr lang="de-DE" sz="1600" dirty="0"/>
              <a:t>ISBN: 978 92 890 0265 </a:t>
            </a:r>
            <a:r>
              <a:rPr lang="de-DE" sz="1600" dirty="0" smtClean="0"/>
              <a:t>3</a:t>
            </a:r>
            <a:endParaRPr lang="en-US" sz="1600" dirty="0" smtClean="0"/>
          </a:p>
          <a:p>
            <a:endParaRPr lang="it-IT" sz="1600" dirty="0"/>
          </a:p>
        </p:txBody>
      </p:sp>
    </p:spTree>
    <p:extLst>
      <p:ext uri="{BB962C8B-B14F-4D97-AF65-F5344CB8AC3E}">
        <p14:creationId xmlns:p14="http://schemas.microsoft.com/office/powerpoint/2010/main" val="745493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4294967295"/>
            <p:extLst>
              <p:ext uri="{D42A27DB-BD31-4B8C-83A1-F6EECF244321}">
                <p14:modId xmlns:p14="http://schemas.microsoft.com/office/powerpoint/2010/main" val="1192968242"/>
              </p:ext>
            </p:extLst>
          </p:nvPr>
        </p:nvGraphicFramePr>
        <p:xfrm>
          <a:off x="41564" y="819150"/>
          <a:ext cx="9102436" cy="5429781"/>
        </p:xfrm>
        <a:graphic>
          <a:graphicData uri="http://schemas.openxmlformats.org/drawingml/2006/table">
            <a:tbl>
              <a:tblPr firstRow="1" firstCol="1" bandRow="1">
                <a:tableStyleId>{5C22544A-7EE6-4342-B048-85BDC9FD1C3A}</a:tableStyleId>
              </a:tblPr>
              <a:tblGrid>
                <a:gridCol w="3500325"/>
                <a:gridCol w="988030"/>
                <a:gridCol w="1247427"/>
                <a:gridCol w="768927"/>
                <a:gridCol w="872836"/>
                <a:gridCol w="893619"/>
                <a:gridCol w="831272"/>
              </a:tblGrid>
              <a:tr h="365642">
                <a:tc>
                  <a:txBody>
                    <a:bodyPr/>
                    <a:lstStyle/>
                    <a:p>
                      <a:pPr algn="ctr">
                        <a:lnSpc>
                          <a:spcPct val="115000"/>
                        </a:lnSpc>
                      </a:pPr>
                      <a:r>
                        <a:rPr lang="it-IT" sz="1800" dirty="0" smtClean="0">
                          <a:effectLst/>
                          <a:latin typeface="Calibri"/>
                          <a:cs typeface="Times New Roman"/>
                        </a:rPr>
                        <a:t>Fonti </a:t>
                      </a:r>
                      <a:endParaRPr lang="it-IT" sz="1800" dirty="0">
                        <a:effectLst/>
                        <a:latin typeface="Calibri"/>
                        <a:cs typeface="Times New Roman"/>
                      </a:endParaRPr>
                    </a:p>
                  </a:txBody>
                  <a:tcPr marL="44450" marR="44450" marT="0" marB="0" anchor="b"/>
                </a:tc>
                <a:tc>
                  <a:txBody>
                    <a:bodyPr/>
                    <a:lstStyle/>
                    <a:p>
                      <a:pPr algn="ctr">
                        <a:lnSpc>
                          <a:spcPct val="115000"/>
                        </a:lnSpc>
                        <a:spcAft>
                          <a:spcPts val="0"/>
                        </a:spcAft>
                      </a:pPr>
                      <a:r>
                        <a:rPr lang="it-IT" sz="1800" dirty="0">
                          <a:effectLst/>
                        </a:rPr>
                        <a:t>COV</a:t>
                      </a:r>
                      <a:endParaRPr lang="it-IT" sz="18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it-IT" sz="1800" dirty="0">
                          <a:effectLst/>
                        </a:rPr>
                        <a:t>CO2</a:t>
                      </a:r>
                      <a:endParaRPr lang="it-IT" sz="18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it-IT" sz="1800" dirty="0">
                          <a:effectLst/>
                        </a:rPr>
                        <a:t> SO2+</a:t>
                      </a:r>
                    </a:p>
                    <a:p>
                      <a:pPr algn="ctr">
                        <a:lnSpc>
                          <a:spcPct val="115000"/>
                        </a:lnSpc>
                        <a:spcAft>
                          <a:spcPts val="0"/>
                        </a:spcAft>
                      </a:pPr>
                      <a:r>
                        <a:rPr lang="it-IT" sz="1800" dirty="0">
                          <a:effectLst/>
                        </a:rPr>
                        <a:t>SO3</a:t>
                      </a:r>
                      <a:endParaRPr lang="it-IT" sz="18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it-IT" sz="1800" dirty="0">
                          <a:effectLst/>
                        </a:rPr>
                        <a:t>CO</a:t>
                      </a:r>
                      <a:endParaRPr lang="it-IT" sz="18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it-IT" sz="1800" dirty="0">
                          <a:effectLst/>
                        </a:rPr>
                        <a:t>NO+</a:t>
                      </a:r>
                    </a:p>
                    <a:p>
                      <a:pPr algn="ctr">
                        <a:lnSpc>
                          <a:spcPct val="115000"/>
                        </a:lnSpc>
                        <a:spcAft>
                          <a:spcPts val="0"/>
                        </a:spcAft>
                      </a:pPr>
                      <a:r>
                        <a:rPr lang="it-IT" sz="1800" dirty="0">
                          <a:effectLst/>
                        </a:rPr>
                        <a:t>NO2</a:t>
                      </a:r>
                      <a:endParaRPr lang="it-IT" sz="18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it-IT" sz="1800" dirty="0">
                          <a:effectLst/>
                        </a:rPr>
                        <a:t>PM 10</a:t>
                      </a:r>
                      <a:endParaRPr lang="it-IT" sz="18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it-IT" sz="1800">
                          <a:effectLst/>
                        </a:rPr>
                        <a:t>Produzione energia e trasform. combustibili</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3</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74.519</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0</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19</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271</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0</a:t>
                      </a:r>
                      <a:endParaRPr lang="it-IT" sz="18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it-IT" sz="1800">
                          <a:effectLst/>
                        </a:rPr>
                        <a:t>Combustione non industriale</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517</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1.543.258</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90</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4.192</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1.759</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165</a:t>
                      </a:r>
                      <a:endParaRPr lang="it-IT" sz="18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it-IT" sz="1800">
                          <a:effectLst/>
                        </a:rPr>
                        <a:t>Combustione nell'industria</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76</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1.660.378</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7.128</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637</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2.449</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716</a:t>
                      </a:r>
                      <a:endParaRPr lang="it-IT" sz="1800">
                        <a:effectLst/>
                        <a:latin typeface="Calibri"/>
                        <a:ea typeface="Calibri"/>
                        <a:cs typeface="Times New Roman"/>
                      </a:endParaRPr>
                    </a:p>
                  </a:txBody>
                  <a:tcPr marL="44450" marR="44450" marT="0" marB="0" anchor="b"/>
                </a:tc>
              </a:tr>
              <a:tr h="382293">
                <a:tc>
                  <a:txBody>
                    <a:bodyPr/>
                    <a:lstStyle/>
                    <a:p>
                      <a:pPr>
                        <a:lnSpc>
                          <a:spcPct val="115000"/>
                        </a:lnSpc>
                        <a:spcAft>
                          <a:spcPts val="0"/>
                        </a:spcAft>
                      </a:pPr>
                      <a:r>
                        <a:rPr lang="it-IT" sz="1800">
                          <a:effectLst/>
                        </a:rPr>
                        <a:t>Processi produttivi</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638</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1.036.626</a:t>
                      </a:r>
                      <a:endParaRPr lang="it-IT" sz="1800">
                        <a:effectLst/>
                        <a:latin typeface="Calibri"/>
                        <a:ea typeface="Calibri"/>
                        <a:cs typeface="Times New Roman"/>
                      </a:endParaRPr>
                    </a:p>
                  </a:txBody>
                  <a:tcPr marL="44450" marR="44450" marT="0" marB="0" anchor="b"/>
                </a:tc>
                <a:tc>
                  <a:txBody>
                    <a:bodyPr/>
                    <a:lstStyle/>
                    <a:p>
                      <a:pPr>
                        <a:lnSpc>
                          <a:spcPct val="115000"/>
                        </a:lnSpc>
                      </a:pPr>
                      <a:endParaRPr lang="it-IT" sz="1800">
                        <a:effectLst/>
                        <a:latin typeface="Calibri"/>
                        <a:cs typeface="Times New Roman"/>
                      </a:endParaRPr>
                    </a:p>
                  </a:txBody>
                  <a:tcPr marL="44450" marR="44450" marT="0" marB="0" anchor="b"/>
                </a:tc>
                <a:tc>
                  <a:txBody>
                    <a:bodyPr/>
                    <a:lstStyle/>
                    <a:p>
                      <a:pPr>
                        <a:lnSpc>
                          <a:spcPct val="115000"/>
                        </a:lnSpc>
                      </a:pPr>
                      <a:endParaRPr lang="it-IT" sz="1800">
                        <a:effectLst/>
                        <a:latin typeface="Calibri"/>
                        <a:cs typeface="Times New Roman"/>
                      </a:endParaRPr>
                    </a:p>
                  </a:txBody>
                  <a:tcPr marL="44450" marR="44450" marT="0" marB="0" anchor="b"/>
                </a:tc>
                <a:tc>
                  <a:txBody>
                    <a:bodyPr/>
                    <a:lstStyle/>
                    <a:p>
                      <a:pPr>
                        <a:lnSpc>
                          <a:spcPct val="115000"/>
                        </a:lnSpc>
                      </a:pPr>
                      <a:endParaRPr lang="it-IT" sz="1800">
                        <a:effectLst/>
                        <a:latin typeface="Calibri"/>
                        <a:cs typeface="Times New Roman"/>
                      </a:endParaRPr>
                    </a:p>
                  </a:txBody>
                  <a:tcPr marL="44450" marR="44450" marT="0" marB="0" anchor="b"/>
                </a:tc>
                <a:tc>
                  <a:txBody>
                    <a:bodyPr/>
                    <a:lstStyle/>
                    <a:p>
                      <a:pPr algn="r">
                        <a:lnSpc>
                          <a:spcPct val="115000"/>
                        </a:lnSpc>
                        <a:spcAft>
                          <a:spcPts val="0"/>
                        </a:spcAft>
                      </a:pPr>
                      <a:r>
                        <a:rPr lang="it-IT" sz="1800">
                          <a:effectLst/>
                        </a:rPr>
                        <a:t>47</a:t>
                      </a:r>
                      <a:endParaRPr lang="it-IT" sz="1800">
                        <a:effectLst/>
                        <a:latin typeface="Calibri"/>
                        <a:ea typeface="Calibri"/>
                        <a:cs typeface="Times New Roman"/>
                      </a:endParaRPr>
                    </a:p>
                  </a:txBody>
                  <a:tcPr marL="44450" marR="44450" marT="0" marB="0" anchor="b"/>
                </a:tc>
              </a:tr>
              <a:tr h="519546">
                <a:tc>
                  <a:txBody>
                    <a:bodyPr/>
                    <a:lstStyle/>
                    <a:p>
                      <a:pPr>
                        <a:lnSpc>
                          <a:spcPct val="115000"/>
                        </a:lnSpc>
                        <a:spcAft>
                          <a:spcPts val="0"/>
                        </a:spcAft>
                      </a:pPr>
                      <a:r>
                        <a:rPr lang="it-IT" sz="1800" dirty="0">
                          <a:effectLst/>
                        </a:rPr>
                        <a:t>Estrazione e distribuzione combustibili</a:t>
                      </a:r>
                      <a:endParaRPr lang="it-IT" sz="18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707</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10.572</a:t>
                      </a:r>
                      <a:endParaRPr lang="it-IT" sz="1800">
                        <a:effectLst/>
                        <a:latin typeface="Calibri"/>
                        <a:ea typeface="Calibri"/>
                        <a:cs typeface="Times New Roman"/>
                      </a:endParaRPr>
                    </a:p>
                  </a:txBody>
                  <a:tcPr marL="44450" marR="44450" marT="0" marB="0" anchor="b"/>
                </a:tc>
                <a:tc>
                  <a:txBody>
                    <a:bodyPr/>
                    <a:lstStyle/>
                    <a:p>
                      <a:pPr>
                        <a:lnSpc>
                          <a:spcPct val="115000"/>
                        </a:lnSpc>
                      </a:pPr>
                      <a:endParaRPr lang="it-IT" sz="1800">
                        <a:effectLst/>
                        <a:latin typeface="Calibri"/>
                        <a:cs typeface="Times New Roman"/>
                      </a:endParaRPr>
                    </a:p>
                  </a:txBody>
                  <a:tcPr marL="44450" marR="44450" marT="0" marB="0" anchor="b"/>
                </a:tc>
                <a:tc>
                  <a:txBody>
                    <a:bodyPr/>
                    <a:lstStyle/>
                    <a:p>
                      <a:pPr>
                        <a:lnSpc>
                          <a:spcPct val="115000"/>
                        </a:lnSpc>
                      </a:pPr>
                      <a:endParaRPr lang="it-IT" sz="1800">
                        <a:effectLst/>
                        <a:latin typeface="Calibri"/>
                        <a:cs typeface="Times New Roman"/>
                      </a:endParaRPr>
                    </a:p>
                  </a:txBody>
                  <a:tcPr marL="44450" marR="44450" marT="0" marB="0" anchor="b"/>
                </a:tc>
                <a:tc>
                  <a:txBody>
                    <a:bodyPr/>
                    <a:lstStyle/>
                    <a:p>
                      <a:pPr>
                        <a:lnSpc>
                          <a:spcPct val="115000"/>
                        </a:lnSpc>
                      </a:pPr>
                      <a:endParaRPr lang="it-IT" sz="1800">
                        <a:effectLst/>
                        <a:latin typeface="Calibri"/>
                        <a:cs typeface="Times New Roman"/>
                      </a:endParaRPr>
                    </a:p>
                  </a:txBody>
                  <a:tcPr marL="44450" marR="44450" marT="0" marB="0" anchor="b"/>
                </a:tc>
                <a:tc>
                  <a:txBody>
                    <a:bodyPr/>
                    <a:lstStyle/>
                    <a:p>
                      <a:pPr algn="r">
                        <a:lnSpc>
                          <a:spcPct val="115000"/>
                        </a:lnSpc>
                        <a:spcAft>
                          <a:spcPts val="0"/>
                        </a:spcAft>
                      </a:pPr>
                      <a:r>
                        <a:rPr lang="it-IT" sz="1800">
                          <a:effectLst/>
                        </a:rPr>
                        <a:t>0</a:t>
                      </a:r>
                      <a:endParaRPr lang="it-IT" sz="18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it-IT" sz="1800">
                          <a:effectLst/>
                        </a:rPr>
                        <a:t>Uso di solventi</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7.282</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19.372</a:t>
                      </a:r>
                      <a:endParaRPr lang="it-IT" sz="1800">
                        <a:effectLst/>
                        <a:latin typeface="Calibri"/>
                        <a:ea typeface="Calibri"/>
                        <a:cs typeface="Times New Roman"/>
                      </a:endParaRPr>
                    </a:p>
                  </a:txBody>
                  <a:tcPr marL="44450" marR="44450" marT="0" marB="0" anchor="b"/>
                </a:tc>
                <a:tc>
                  <a:txBody>
                    <a:bodyPr/>
                    <a:lstStyle/>
                    <a:p>
                      <a:pPr>
                        <a:lnSpc>
                          <a:spcPct val="115000"/>
                        </a:lnSpc>
                      </a:pPr>
                      <a:endParaRPr lang="it-IT" sz="1800">
                        <a:effectLst/>
                        <a:latin typeface="Calibri"/>
                        <a:cs typeface="Times New Roman"/>
                      </a:endParaRPr>
                    </a:p>
                  </a:txBody>
                  <a:tcPr marL="44450" marR="44450" marT="0" marB="0" anchor="b"/>
                </a:tc>
                <a:tc>
                  <a:txBody>
                    <a:bodyPr/>
                    <a:lstStyle/>
                    <a:p>
                      <a:pPr>
                        <a:lnSpc>
                          <a:spcPct val="115000"/>
                        </a:lnSpc>
                      </a:pPr>
                      <a:endParaRPr lang="it-IT" sz="1800">
                        <a:effectLst/>
                        <a:latin typeface="Calibri"/>
                        <a:cs typeface="Times New Roman"/>
                      </a:endParaRPr>
                    </a:p>
                  </a:txBody>
                  <a:tcPr marL="44450" marR="44450" marT="0" marB="0" anchor="b"/>
                </a:tc>
                <a:tc>
                  <a:txBody>
                    <a:bodyPr/>
                    <a:lstStyle/>
                    <a:p>
                      <a:pPr>
                        <a:lnSpc>
                          <a:spcPct val="115000"/>
                        </a:lnSpc>
                      </a:pPr>
                      <a:endParaRPr lang="it-IT" sz="1800">
                        <a:effectLst/>
                        <a:latin typeface="Calibri"/>
                        <a:cs typeface="Times New Roman"/>
                      </a:endParaRPr>
                    </a:p>
                  </a:txBody>
                  <a:tcPr marL="44450" marR="44450" marT="0" marB="0" anchor="b"/>
                </a:tc>
                <a:tc>
                  <a:txBody>
                    <a:bodyPr/>
                    <a:lstStyle/>
                    <a:p>
                      <a:pPr>
                        <a:lnSpc>
                          <a:spcPct val="115000"/>
                        </a:lnSpc>
                      </a:pPr>
                      <a:endParaRPr lang="it-IT" sz="1800">
                        <a:effectLst/>
                        <a:latin typeface="Calibri"/>
                        <a:cs typeface="Times New Roman"/>
                      </a:endParaRPr>
                    </a:p>
                  </a:txBody>
                  <a:tcPr marL="44450" marR="44450" marT="0" marB="0" anchor="b"/>
                </a:tc>
              </a:tr>
              <a:tr h="190500">
                <a:tc>
                  <a:txBody>
                    <a:bodyPr/>
                    <a:lstStyle/>
                    <a:p>
                      <a:pPr>
                        <a:lnSpc>
                          <a:spcPct val="115000"/>
                        </a:lnSpc>
                        <a:spcAft>
                          <a:spcPts val="0"/>
                        </a:spcAft>
                      </a:pPr>
                      <a:r>
                        <a:rPr lang="it-IT" sz="1800">
                          <a:effectLst/>
                        </a:rPr>
                        <a:t>Trasporto su strada</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4.621</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1.170.031</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24</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21.365</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5.875</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424</a:t>
                      </a:r>
                      <a:endParaRPr lang="it-IT" sz="18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it-IT" sz="1800">
                          <a:effectLst/>
                        </a:rPr>
                        <a:t>Altre sorgenti mobili e macchinari</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395</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138.402</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5</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1.771</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1.555</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201</a:t>
                      </a:r>
                      <a:endParaRPr lang="it-IT" sz="18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it-IT" sz="1800">
                          <a:effectLst/>
                        </a:rPr>
                        <a:t>Trattamento e smaltimento rifiuti</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161</a:t>
                      </a:r>
                      <a:endParaRPr lang="it-IT" sz="1800">
                        <a:effectLst/>
                        <a:latin typeface="Calibri"/>
                        <a:ea typeface="Calibri"/>
                        <a:cs typeface="Times New Roman"/>
                      </a:endParaRPr>
                    </a:p>
                  </a:txBody>
                  <a:tcPr marL="44450" marR="44450" marT="0" marB="0" anchor="b"/>
                </a:tc>
                <a:tc>
                  <a:txBody>
                    <a:bodyPr/>
                    <a:lstStyle/>
                    <a:p>
                      <a:pPr>
                        <a:lnSpc>
                          <a:spcPct val="115000"/>
                        </a:lnSpc>
                      </a:pPr>
                      <a:endParaRPr lang="it-IT" sz="1800">
                        <a:effectLst/>
                        <a:latin typeface="Calibri"/>
                        <a:cs typeface="Times New Roman"/>
                      </a:endParaRPr>
                    </a:p>
                  </a:txBody>
                  <a:tcPr marL="44450" marR="44450" marT="0" marB="0" anchor="b"/>
                </a:tc>
                <a:tc>
                  <a:txBody>
                    <a:bodyPr/>
                    <a:lstStyle/>
                    <a:p>
                      <a:pPr>
                        <a:lnSpc>
                          <a:spcPct val="115000"/>
                        </a:lnSpc>
                      </a:pPr>
                      <a:endParaRPr lang="it-IT" sz="1800">
                        <a:effectLst/>
                        <a:latin typeface="Calibri"/>
                        <a:cs typeface="Times New Roman"/>
                      </a:endParaRPr>
                    </a:p>
                  </a:txBody>
                  <a:tcPr marL="44450" marR="44450" marT="0" marB="0" anchor="b"/>
                </a:tc>
                <a:tc>
                  <a:txBody>
                    <a:bodyPr/>
                    <a:lstStyle/>
                    <a:p>
                      <a:pPr algn="r">
                        <a:lnSpc>
                          <a:spcPct val="115000"/>
                        </a:lnSpc>
                        <a:spcAft>
                          <a:spcPts val="0"/>
                        </a:spcAft>
                      </a:pPr>
                      <a:r>
                        <a:rPr lang="it-IT" sz="1800">
                          <a:effectLst/>
                        </a:rPr>
                        <a:t>1.666</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77</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103</a:t>
                      </a:r>
                      <a:endParaRPr lang="it-IT" sz="18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it-IT" sz="1800">
                          <a:effectLst/>
                        </a:rPr>
                        <a:t>Agricoltura</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20</a:t>
                      </a:r>
                      <a:endParaRPr lang="it-IT" sz="1800">
                        <a:effectLst/>
                        <a:latin typeface="Calibri"/>
                        <a:ea typeface="Calibri"/>
                        <a:cs typeface="Times New Roman"/>
                      </a:endParaRPr>
                    </a:p>
                  </a:txBody>
                  <a:tcPr marL="44450" marR="44450" marT="0" marB="0" anchor="b"/>
                </a:tc>
                <a:tc>
                  <a:txBody>
                    <a:bodyPr/>
                    <a:lstStyle/>
                    <a:p>
                      <a:pPr>
                        <a:lnSpc>
                          <a:spcPct val="115000"/>
                        </a:lnSpc>
                      </a:pPr>
                      <a:endParaRPr lang="it-IT" sz="1800">
                        <a:effectLst/>
                        <a:latin typeface="Calibri"/>
                        <a:cs typeface="Times New Roman"/>
                      </a:endParaRPr>
                    </a:p>
                  </a:txBody>
                  <a:tcPr marL="44450" marR="44450" marT="0" marB="0" anchor="b"/>
                </a:tc>
                <a:tc>
                  <a:txBody>
                    <a:bodyPr/>
                    <a:lstStyle/>
                    <a:p>
                      <a:pPr>
                        <a:lnSpc>
                          <a:spcPct val="115000"/>
                        </a:lnSpc>
                      </a:pPr>
                      <a:endParaRPr lang="it-IT" sz="1800">
                        <a:effectLst/>
                        <a:latin typeface="Calibri"/>
                        <a:cs typeface="Times New Roman"/>
                      </a:endParaRPr>
                    </a:p>
                  </a:txBody>
                  <a:tcPr marL="44450" marR="44450" marT="0" marB="0" anchor="b"/>
                </a:tc>
                <a:tc>
                  <a:txBody>
                    <a:bodyPr/>
                    <a:lstStyle/>
                    <a:p>
                      <a:pPr algn="r">
                        <a:lnSpc>
                          <a:spcPct val="115000"/>
                        </a:lnSpc>
                        <a:spcAft>
                          <a:spcPts val="0"/>
                        </a:spcAft>
                      </a:pPr>
                      <a:r>
                        <a:rPr lang="it-IT" sz="1800">
                          <a:effectLst/>
                        </a:rPr>
                        <a:t>151</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5</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267</a:t>
                      </a:r>
                      <a:endParaRPr lang="it-IT" sz="18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it-IT" sz="1800">
                          <a:effectLst/>
                        </a:rPr>
                        <a:t>Altre sorgenti e assorbimenti</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544</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-931.276</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0</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1</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0</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0</a:t>
                      </a:r>
                      <a:endParaRPr lang="it-IT" sz="180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it-IT" sz="1800">
                          <a:effectLst/>
                        </a:rPr>
                        <a:t>Totale</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14.964</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4.721.881</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7.248</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29.802</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11.990</a:t>
                      </a:r>
                      <a:endParaRPr lang="it-IT" sz="18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a:effectLst/>
                        </a:rPr>
                        <a:t>1.925</a:t>
                      </a:r>
                      <a:endParaRPr lang="it-IT" sz="18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it-IT" sz="1800" dirty="0">
                          <a:solidFill>
                            <a:srgbClr val="FF0000"/>
                          </a:solidFill>
                          <a:effectLst/>
                        </a:rPr>
                        <a:t>% trasporto su strada</a:t>
                      </a:r>
                      <a:endParaRPr lang="it-IT" sz="1800" dirty="0">
                        <a:solidFill>
                          <a:srgbClr val="FF0000"/>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dirty="0">
                          <a:solidFill>
                            <a:srgbClr val="FF0000"/>
                          </a:solidFill>
                          <a:effectLst/>
                        </a:rPr>
                        <a:t>31%</a:t>
                      </a:r>
                      <a:endParaRPr lang="it-IT" sz="1800" dirty="0">
                        <a:solidFill>
                          <a:srgbClr val="FF0000"/>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dirty="0">
                          <a:solidFill>
                            <a:srgbClr val="FF0000"/>
                          </a:solidFill>
                          <a:effectLst/>
                        </a:rPr>
                        <a:t>25%</a:t>
                      </a:r>
                      <a:endParaRPr lang="it-IT" sz="1800" dirty="0">
                        <a:solidFill>
                          <a:srgbClr val="FF0000"/>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dirty="0">
                          <a:solidFill>
                            <a:srgbClr val="FF0000"/>
                          </a:solidFill>
                          <a:effectLst/>
                        </a:rPr>
                        <a:t>0%</a:t>
                      </a:r>
                      <a:endParaRPr lang="it-IT" sz="1800" dirty="0">
                        <a:solidFill>
                          <a:srgbClr val="FF0000"/>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dirty="0">
                          <a:solidFill>
                            <a:srgbClr val="FF0000"/>
                          </a:solidFill>
                          <a:effectLst/>
                        </a:rPr>
                        <a:t>72%</a:t>
                      </a:r>
                      <a:endParaRPr lang="it-IT" sz="1800" dirty="0">
                        <a:solidFill>
                          <a:srgbClr val="FF0000"/>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dirty="0">
                          <a:solidFill>
                            <a:srgbClr val="FF0000"/>
                          </a:solidFill>
                          <a:effectLst/>
                        </a:rPr>
                        <a:t>49%</a:t>
                      </a:r>
                      <a:endParaRPr lang="it-IT" sz="1800" dirty="0">
                        <a:solidFill>
                          <a:srgbClr val="FF0000"/>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1800" dirty="0">
                          <a:solidFill>
                            <a:srgbClr val="FF0000"/>
                          </a:solidFill>
                          <a:effectLst/>
                        </a:rPr>
                        <a:t>22%</a:t>
                      </a:r>
                      <a:endParaRPr lang="it-IT" sz="1800" dirty="0">
                        <a:solidFill>
                          <a:srgbClr val="FF0000"/>
                        </a:solidFill>
                        <a:effectLst/>
                        <a:latin typeface="Calibri"/>
                        <a:ea typeface="Calibri"/>
                        <a:cs typeface="Times New Roman"/>
                      </a:endParaRPr>
                    </a:p>
                  </a:txBody>
                  <a:tcPr marL="44450" marR="44450" marT="0" marB="0" anchor="b"/>
                </a:tc>
              </a:tr>
            </a:tbl>
          </a:graphicData>
        </a:graphic>
      </p:graphicFrame>
      <p:sp>
        <p:nvSpPr>
          <p:cNvPr id="5" name="Titolo 1"/>
          <p:cNvSpPr txBox="1">
            <a:spLocks/>
          </p:cNvSpPr>
          <p:nvPr/>
        </p:nvSpPr>
        <p:spPr bwMode="auto">
          <a:xfrm>
            <a:off x="457200" y="233074"/>
            <a:ext cx="8229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it-IT" sz="2800" b="1" dirty="0" smtClean="0"/>
              <a:t>Inventario delle emissioni - Provincia di Modena, 2005</a:t>
            </a:r>
            <a:endParaRPr lang="it-IT" sz="2800" b="1" dirty="0"/>
          </a:p>
        </p:txBody>
      </p:sp>
      <p:sp>
        <p:nvSpPr>
          <p:cNvPr id="6" name="CasellaDiTesto 5"/>
          <p:cNvSpPr txBox="1"/>
          <p:nvPr/>
        </p:nvSpPr>
        <p:spPr>
          <a:xfrm>
            <a:off x="457199" y="6280849"/>
            <a:ext cx="3685689" cy="369332"/>
          </a:xfrm>
          <a:prstGeom prst="rect">
            <a:avLst/>
          </a:prstGeom>
          <a:noFill/>
        </p:spPr>
        <p:txBody>
          <a:bodyPr wrap="none" rtlCol="0">
            <a:spAutoFit/>
          </a:bodyPr>
          <a:lstStyle/>
          <a:p>
            <a:r>
              <a:rPr lang="it-IT" dirty="0"/>
              <a:t>http://www.sinanet.isprambiente.it/</a:t>
            </a:r>
          </a:p>
        </p:txBody>
      </p:sp>
    </p:spTree>
    <p:extLst>
      <p:ext uri="{BB962C8B-B14F-4D97-AF65-F5344CB8AC3E}">
        <p14:creationId xmlns:p14="http://schemas.microsoft.com/office/powerpoint/2010/main" val="27230793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de-DE" b="1" dirty="0" err="1"/>
              <a:t>Pubblicazioni</a:t>
            </a:r>
            <a:r>
              <a:rPr lang="de-DE" b="1" dirty="0"/>
              <a:t> </a:t>
            </a:r>
            <a:r>
              <a:rPr lang="de-DE" b="1" dirty="0" err="1"/>
              <a:t>proprie</a:t>
            </a:r>
            <a:r>
              <a:rPr lang="de-DE" b="1" dirty="0"/>
              <a:t> sul </a:t>
            </a:r>
            <a:r>
              <a:rPr lang="de-DE" b="1" dirty="0" err="1"/>
              <a:t>tema</a:t>
            </a:r>
            <a:endParaRPr lang="it-IT" dirty="0"/>
          </a:p>
        </p:txBody>
      </p:sp>
      <p:sp>
        <p:nvSpPr>
          <p:cNvPr id="3" name="Segnaposto contenuto 2"/>
          <p:cNvSpPr>
            <a:spLocks noGrp="1"/>
          </p:cNvSpPr>
          <p:nvPr>
            <p:ph idx="1"/>
          </p:nvPr>
        </p:nvSpPr>
        <p:spPr/>
        <p:txBody>
          <a:bodyPr/>
          <a:lstStyle/>
          <a:p>
            <a:r>
              <a:rPr lang="it-IT" sz="2400" dirty="0" smtClean="0"/>
              <a:t>R</a:t>
            </a:r>
            <a:r>
              <a:rPr lang="it-IT" sz="2400" dirty="0"/>
              <a:t>. </a:t>
            </a:r>
            <a:r>
              <a:rPr lang="it-IT" sz="2400" dirty="0" err="1"/>
              <a:t>Danielis</a:t>
            </a:r>
            <a:r>
              <a:rPr lang="it-IT" sz="2400" dirty="0"/>
              <a:t> - La teoria economica e la stima dei costi esterni dei trasporti, WP </a:t>
            </a:r>
            <a:r>
              <a:rPr lang="it-IT" sz="2400" dirty="0" err="1"/>
              <a:t>DiSES</a:t>
            </a:r>
            <a:r>
              <a:rPr lang="it-IT" sz="2400" dirty="0"/>
              <a:t> 79, Università di Trieste </a:t>
            </a:r>
          </a:p>
          <a:p>
            <a:r>
              <a:rPr lang="it-IT" sz="2400" dirty="0" smtClean="0"/>
              <a:t>R</a:t>
            </a:r>
            <a:r>
              <a:rPr lang="it-IT" sz="2400" dirty="0"/>
              <a:t>. </a:t>
            </a:r>
            <a:r>
              <a:rPr lang="it-IT" sz="2400" dirty="0" err="1"/>
              <a:t>Danielis</a:t>
            </a:r>
            <a:r>
              <a:rPr lang="it-IT" sz="2400" dirty="0"/>
              <a:t>, L. </a:t>
            </a:r>
            <a:r>
              <a:rPr lang="it-IT" sz="2400" dirty="0" err="1"/>
              <a:t>Rotaris</a:t>
            </a:r>
            <a:r>
              <a:rPr lang="it-IT" sz="2400" dirty="0"/>
              <a:t> - Rassegna critica delle stime dei costi esterni dei trasporti e Appendice Statistica, WP </a:t>
            </a:r>
            <a:r>
              <a:rPr lang="it-IT" sz="2400" dirty="0" err="1"/>
              <a:t>DiSES</a:t>
            </a:r>
            <a:r>
              <a:rPr lang="it-IT" sz="2400" dirty="0"/>
              <a:t> 80, Università di Trieste (appendice) </a:t>
            </a:r>
          </a:p>
          <a:p>
            <a:r>
              <a:rPr lang="it-IT" sz="2400" dirty="0" smtClean="0"/>
              <a:t>G</a:t>
            </a:r>
            <a:r>
              <a:rPr lang="it-IT" sz="2400" dirty="0"/>
              <a:t>. </a:t>
            </a:r>
            <a:r>
              <a:rPr lang="it-IT" sz="2400" dirty="0" err="1"/>
              <a:t>Borruso</a:t>
            </a:r>
            <a:r>
              <a:rPr lang="it-IT" sz="2400" dirty="0"/>
              <a:t>, R. </a:t>
            </a:r>
            <a:r>
              <a:rPr lang="it-IT" sz="2400" dirty="0" err="1"/>
              <a:t>Danielis</a:t>
            </a:r>
            <a:r>
              <a:rPr lang="it-IT" sz="2400" dirty="0"/>
              <a:t>, L. </a:t>
            </a:r>
            <a:r>
              <a:rPr lang="it-IT" sz="2400" dirty="0" err="1"/>
              <a:t>Rotaris</a:t>
            </a:r>
            <a:r>
              <a:rPr lang="it-IT" sz="2400" dirty="0"/>
              <a:t> - Metodologia per la stima dell'inquinamento atmosferico e del rumore, WP </a:t>
            </a:r>
            <a:r>
              <a:rPr lang="it-IT" sz="2400" dirty="0" err="1"/>
              <a:t>DiSES</a:t>
            </a:r>
            <a:r>
              <a:rPr lang="it-IT" sz="2400" dirty="0"/>
              <a:t> 81, Università di Trieste </a:t>
            </a:r>
          </a:p>
          <a:p>
            <a:r>
              <a:rPr lang="it-IT" sz="2400" dirty="0" smtClean="0"/>
              <a:t>R</a:t>
            </a:r>
            <a:r>
              <a:rPr lang="it-IT" sz="2400" dirty="0"/>
              <a:t>. </a:t>
            </a:r>
            <a:r>
              <a:rPr lang="it-IT" sz="2400" dirty="0" err="1"/>
              <a:t>Danielis</a:t>
            </a:r>
            <a:r>
              <a:rPr lang="it-IT" sz="2400" dirty="0"/>
              <a:t>, L. </a:t>
            </a:r>
            <a:r>
              <a:rPr lang="it-IT" sz="2400" dirty="0" err="1"/>
              <a:t>Rotaris</a:t>
            </a:r>
            <a:r>
              <a:rPr lang="it-IT" sz="2400" dirty="0"/>
              <a:t> - Il costo dell'inquinamento atmosferico e del rumore in Italia, WP </a:t>
            </a:r>
            <a:r>
              <a:rPr lang="it-IT" sz="2400" dirty="0" err="1"/>
              <a:t>DiSES</a:t>
            </a:r>
            <a:r>
              <a:rPr lang="it-IT" sz="2400" dirty="0"/>
              <a:t> 82, Università di </a:t>
            </a:r>
            <a:r>
              <a:rPr lang="it-IT" sz="2400" dirty="0" smtClean="0"/>
              <a:t>Trieste</a:t>
            </a:r>
          </a:p>
          <a:p>
            <a:pPr marL="0" indent="0">
              <a:buNone/>
            </a:pPr>
            <a:r>
              <a:rPr lang="de-DE" sz="2400" dirty="0" err="1" smtClean="0"/>
              <a:t>Reperibili</a:t>
            </a:r>
            <a:r>
              <a:rPr lang="de-DE" sz="2400" dirty="0" smtClean="0"/>
              <a:t> </a:t>
            </a:r>
            <a:r>
              <a:rPr lang="de-DE" sz="2400" dirty="0" err="1" smtClean="0"/>
              <a:t>su</a:t>
            </a:r>
            <a:r>
              <a:rPr lang="de-DE" sz="2400" dirty="0" smtClean="0"/>
              <a:t> http</a:t>
            </a:r>
            <a:r>
              <a:rPr lang="de-DE" sz="2400" dirty="0"/>
              <a:t>://www2.units.it/danielis/</a:t>
            </a:r>
          </a:p>
          <a:p>
            <a:endParaRPr lang="it-IT" sz="2400" dirty="0"/>
          </a:p>
        </p:txBody>
      </p:sp>
    </p:spTree>
    <p:extLst>
      <p:ext uri="{BB962C8B-B14F-4D97-AF65-F5344CB8AC3E}">
        <p14:creationId xmlns:p14="http://schemas.microsoft.com/office/powerpoint/2010/main" val="3087869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93551"/>
            <a:ext cx="8229600" cy="1143000"/>
          </a:xfrm>
        </p:spPr>
        <p:txBody>
          <a:bodyPr/>
          <a:lstStyle/>
          <a:p>
            <a:r>
              <a:rPr lang="it-IT" b="1" dirty="0" smtClean="0"/>
              <a:t>Grazie per l’attenzione e per l’invito!</a:t>
            </a:r>
            <a:endParaRPr lang="it-IT" b="1" dirty="0"/>
          </a:p>
        </p:txBody>
      </p:sp>
    </p:spTree>
    <p:extLst>
      <p:ext uri="{BB962C8B-B14F-4D97-AF65-F5344CB8AC3E}">
        <p14:creationId xmlns:p14="http://schemas.microsoft.com/office/powerpoint/2010/main" val="2415461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274638"/>
            <a:ext cx="8458200" cy="889144"/>
          </a:xfrm>
        </p:spPr>
        <p:txBody>
          <a:bodyPr/>
          <a:lstStyle/>
          <a:p>
            <a:r>
              <a:rPr lang="it-IT" sz="2800" b="1" dirty="0"/>
              <a:t>Inventario delle emissioni – </a:t>
            </a:r>
            <a:r>
              <a:rPr lang="it-IT" sz="2800" b="1" dirty="0" smtClean="0"/>
              <a:t/>
            </a:r>
            <a:br>
              <a:rPr lang="it-IT" sz="2800" b="1" dirty="0" smtClean="0"/>
            </a:br>
            <a:r>
              <a:rPr lang="it-IT" sz="2800" b="1" dirty="0" smtClean="0"/>
              <a:t>INEMAR </a:t>
            </a:r>
            <a:r>
              <a:rPr lang="it-IT" sz="2800" b="1" dirty="0"/>
              <a:t>2008, Comune di </a:t>
            </a:r>
            <a:r>
              <a:rPr lang="it-IT" sz="2800" b="1" dirty="0" smtClean="0"/>
              <a:t>Milano</a:t>
            </a:r>
            <a:endParaRPr lang="it-IT" sz="2800" b="1"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061701423"/>
              </p:ext>
            </p:extLst>
          </p:nvPr>
        </p:nvGraphicFramePr>
        <p:xfrm>
          <a:off x="228600" y="1330038"/>
          <a:ext cx="8686799" cy="4398560"/>
        </p:xfrm>
        <a:graphic>
          <a:graphicData uri="http://schemas.openxmlformats.org/drawingml/2006/table">
            <a:tbl>
              <a:tblPr firstRow="1" firstCol="1" bandRow="1">
                <a:tableStyleId>{5C22544A-7EE6-4342-B048-85BDC9FD1C3A}</a:tableStyleId>
              </a:tblPr>
              <a:tblGrid>
                <a:gridCol w="4740512"/>
                <a:gridCol w="1315429"/>
                <a:gridCol w="1315429"/>
                <a:gridCol w="1315429"/>
              </a:tblGrid>
              <a:tr h="439856">
                <a:tc>
                  <a:txBody>
                    <a:bodyPr/>
                    <a:lstStyle/>
                    <a:p>
                      <a:pPr>
                        <a:lnSpc>
                          <a:spcPct val="115000"/>
                        </a:lnSpc>
                        <a:spcAft>
                          <a:spcPts val="0"/>
                        </a:spcAft>
                      </a:pPr>
                      <a:r>
                        <a:rPr lang="it-IT" sz="2400" dirty="0">
                          <a:effectLst/>
                        </a:rPr>
                        <a:t>Descrizione </a:t>
                      </a:r>
                      <a:r>
                        <a:rPr lang="it-IT" sz="2400" dirty="0" err="1">
                          <a:effectLst/>
                        </a:rPr>
                        <a:t>macrosettore</a:t>
                      </a:r>
                      <a:endParaRPr lang="it-IT" sz="2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it-IT" sz="2400" dirty="0">
                          <a:effectLst/>
                        </a:rPr>
                        <a:t>PM10</a:t>
                      </a:r>
                      <a:endParaRPr lang="it-IT" sz="2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it-IT" sz="2400" dirty="0">
                          <a:effectLst/>
                        </a:rPr>
                        <a:t>PM2.5</a:t>
                      </a:r>
                      <a:endParaRPr lang="it-IT" sz="2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it-IT" sz="2400" dirty="0">
                          <a:effectLst/>
                        </a:rPr>
                        <a:t>PTS</a:t>
                      </a:r>
                      <a:endParaRPr lang="it-IT" sz="2400" dirty="0">
                        <a:effectLst/>
                        <a:latin typeface="Calibri"/>
                        <a:ea typeface="Calibri"/>
                        <a:cs typeface="Times New Roman"/>
                      </a:endParaRPr>
                    </a:p>
                  </a:txBody>
                  <a:tcPr marL="44450" marR="44450" marT="0" marB="0" anchor="b"/>
                </a:tc>
              </a:tr>
              <a:tr h="439856">
                <a:tc>
                  <a:txBody>
                    <a:bodyPr/>
                    <a:lstStyle/>
                    <a:p>
                      <a:pPr>
                        <a:lnSpc>
                          <a:spcPct val="115000"/>
                        </a:lnSpc>
                        <a:spcAft>
                          <a:spcPts val="0"/>
                        </a:spcAft>
                      </a:pPr>
                      <a:r>
                        <a:rPr lang="it-IT" sz="2400" dirty="0">
                          <a:effectLst/>
                        </a:rPr>
                        <a:t>Altre sorgenti e assorbimenti</a:t>
                      </a:r>
                      <a:endParaRPr lang="it-IT" sz="24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dirty="0">
                          <a:effectLst/>
                          <a:latin typeface="Times New Roman"/>
                          <a:ea typeface="Times New Roman"/>
                          <a:cs typeface="Times New Roman"/>
                        </a:rPr>
                        <a:t>67</a:t>
                      </a:r>
                      <a:endParaRPr lang="it-IT" sz="24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a:effectLst/>
                          <a:latin typeface="Times New Roman"/>
                          <a:ea typeface="Times New Roman"/>
                          <a:cs typeface="Times New Roman"/>
                        </a:rPr>
                        <a:t>67</a:t>
                      </a:r>
                      <a:endParaRPr lang="it-IT"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a:effectLst/>
                          <a:latin typeface="Times New Roman"/>
                          <a:ea typeface="Times New Roman"/>
                          <a:cs typeface="Times New Roman"/>
                        </a:rPr>
                        <a:t>67</a:t>
                      </a:r>
                      <a:endParaRPr lang="it-IT" sz="2400">
                        <a:effectLst/>
                        <a:latin typeface="Calibri"/>
                        <a:ea typeface="Calibri"/>
                        <a:cs typeface="Times New Roman"/>
                      </a:endParaRPr>
                    </a:p>
                  </a:txBody>
                  <a:tcPr marL="44450" marR="44450" marT="0" marB="0" anchor="b"/>
                </a:tc>
              </a:tr>
              <a:tr h="439856">
                <a:tc>
                  <a:txBody>
                    <a:bodyPr/>
                    <a:lstStyle/>
                    <a:p>
                      <a:pPr>
                        <a:lnSpc>
                          <a:spcPct val="115000"/>
                        </a:lnSpc>
                        <a:spcAft>
                          <a:spcPts val="0"/>
                        </a:spcAft>
                      </a:pPr>
                      <a:r>
                        <a:rPr lang="it-IT" sz="2400">
                          <a:effectLst/>
                        </a:rPr>
                        <a:t>Agricoltura</a:t>
                      </a:r>
                      <a:endParaRPr lang="it-IT"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a:effectLst/>
                          <a:latin typeface="Times New Roman"/>
                          <a:ea typeface="Times New Roman"/>
                          <a:cs typeface="Times New Roman"/>
                        </a:rPr>
                        <a:t>3</a:t>
                      </a:r>
                      <a:endParaRPr lang="it-IT"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dirty="0">
                          <a:effectLst/>
                          <a:latin typeface="Times New Roman"/>
                          <a:ea typeface="Times New Roman"/>
                          <a:cs typeface="Times New Roman"/>
                        </a:rPr>
                        <a:t>3</a:t>
                      </a:r>
                      <a:endParaRPr lang="it-IT" sz="24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a:effectLst/>
                          <a:latin typeface="Times New Roman"/>
                          <a:ea typeface="Times New Roman"/>
                          <a:cs typeface="Times New Roman"/>
                        </a:rPr>
                        <a:t>4</a:t>
                      </a:r>
                      <a:endParaRPr lang="it-IT" sz="2400">
                        <a:effectLst/>
                        <a:latin typeface="Calibri"/>
                        <a:ea typeface="Calibri"/>
                        <a:cs typeface="Times New Roman"/>
                      </a:endParaRPr>
                    </a:p>
                  </a:txBody>
                  <a:tcPr marL="44450" marR="44450" marT="0" marB="0" anchor="b"/>
                </a:tc>
              </a:tr>
              <a:tr h="439856">
                <a:tc>
                  <a:txBody>
                    <a:bodyPr/>
                    <a:lstStyle/>
                    <a:p>
                      <a:pPr>
                        <a:lnSpc>
                          <a:spcPct val="115000"/>
                        </a:lnSpc>
                        <a:spcAft>
                          <a:spcPts val="0"/>
                        </a:spcAft>
                      </a:pPr>
                      <a:r>
                        <a:rPr lang="it-IT" sz="2400">
                          <a:effectLst/>
                        </a:rPr>
                        <a:t>Processi produttivi</a:t>
                      </a:r>
                      <a:endParaRPr lang="it-IT"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a:effectLst/>
                          <a:latin typeface="Times New Roman"/>
                          <a:ea typeface="Times New Roman"/>
                          <a:cs typeface="Times New Roman"/>
                        </a:rPr>
                        <a:t>16</a:t>
                      </a:r>
                      <a:endParaRPr lang="it-IT"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dirty="0">
                          <a:effectLst/>
                          <a:latin typeface="Times New Roman"/>
                          <a:ea typeface="Times New Roman"/>
                          <a:cs typeface="Times New Roman"/>
                        </a:rPr>
                        <a:t>6</a:t>
                      </a:r>
                      <a:endParaRPr lang="it-IT" sz="24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dirty="0">
                          <a:effectLst/>
                          <a:latin typeface="Times New Roman"/>
                          <a:ea typeface="Times New Roman"/>
                          <a:cs typeface="Times New Roman"/>
                        </a:rPr>
                        <a:t>21</a:t>
                      </a:r>
                      <a:endParaRPr lang="it-IT" sz="2400" dirty="0">
                        <a:effectLst/>
                        <a:latin typeface="Calibri"/>
                        <a:ea typeface="Calibri"/>
                        <a:cs typeface="Times New Roman"/>
                      </a:endParaRPr>
                    </a:p>
                  </a:txBody>
                  <a:tcPr marL="44450" marR="44450" marT="0" marB="0" anchor="b"/>
                </a:tc>
              </a:tr>
              <a:tr h="439856">
                <a:tc>
                  <a:txBody>
                    <a:bodyPr/>
                    <a:lstStyle/>
                    <a:p>
                      <a:pPr>
                        <a:lnSpc>
                          <a:spcPct val="115000"/>
                        </a:lnSpc>
                        <a:spcAft>
                          <a:spcPts val="0"/>
                        </a:spcAft>
                      </a:pPr>
                      <a:r>
                        <a:rPr lang="it-IT" sz="2400">
                          <a:effectLst/>
                        </a:rPr>
                        <a:t>Trattamento e smaltimento rifiuti</a:t>
                      </a:r>
                      <a:endParaRPr lang="it-IT"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a:effectLst/>
                          <a:latin typeface="Times New Roman"/>
                          <a:ea typeface="Times New Roman"/>
                          <a:cs typeface="Times New Roman"/>
                        </a:rPr>
                        <a:t>1</a:t>
                      </a:r>
                      <a:endParaRPr lang="it-IT"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a:effectLst/>
                          <a:latin typeface="Times New Roman"/>
                          <a:ea typeface="Times New Roman"/>
                          <a:cs typeface="Times New Roman"/>
                        </a:rPr>
                        <a:t>1</a:t>
                      </a:r>
                      <a:endParaRPr lang="it-IT"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dirty="0">
                          <a:effectLst/>
                          <a:latin typeface="Times New Roman"/>
                          <a:ea typeface="Times New Roman"/>
                          <a:cs typeface="Times New Roman"/>
                        </a:rPr>
                        <a:t>1</a:t>
                      </a:r>
                      <a:endParaRPr lang="it-IT" sz="2400" dirty="0">
                        <a:effectLst/>
                        <a:latin typeface="Calibri"/>
                        <a:ea typeface="Calibri"/>
                        <a:cs typeface="Times New Roman"/>
                      </a:endParaRPr>
                    </a:p>
                  </a:txBody>
                  <a:tcPr marL="44450" marR="44450" marT="0" marB="0" anchor="b"/>
                </a:tc>
              </a:tr>
              <a:tr h="439856">
                <a:tc>
                  <a:txBody>
                    <a:bodyPr/>
                    <a:lstStyle/>
                    <a:p>
                      <a:pPr>
                        <a:lnSpc>
                          <a:spcPct val="115000"/>
                        </a:lnSpc>
                        <a:spcAft>
                          <a:spcPts val="0"/>
                        </a:spcAft>
                      </a:pPr>
                      <a:r>
                        <a:rPr lang="it-IT" sz="2400">
                          <a:effectLst/>
                        </a:rPr>
                        <a:t>Trasporto su strada</a:t>
                      </a:r>
                      <a:endParaRPr lang="it-IT"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a:effectLst/>
                          <a:latin typeface="Times New Roman"/>
                          <a:ea typeface="Times New Roman"/>
                          <a:cs typeface="Times New Roman"/>
                        </a:rPr>
                        <a:t>144</a:t>
                      </a:r>
                      <a:endParaRPr lang="it-IT"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a:effectLst/>
                          <a:latin typeface="Times New Roman"/>
                          <a:ea typeface="Times New Roman"/>
                          <a:cs typeface="Times New Roman"/>
                        </a:rPr>
                        <a:t>77</a:t>
                      </a:r>
                      <a:endParaRPr lang="it-IT"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dirty="0">
                          <a:effectLst/>
                          <a:latin typeface="Times New Roman"/>
                          <a:ea typeface="Times New Roman"/>
                          <a:cs typeface="Times New Roman"/>
                        </a:rPr>
                        <a:t>214</a:t>
                      </a:r>
                      <a:endParaRPr lang="it-IT" sz="2400" dirty="0">
                        <a:effectLst/>
                        <a:latin typeface="Calibri"/>
                        <a:ea typeface="Calibri"/>
                        <a:cs typeface="Times New Roman"/>
                      </a:endParaRPr>
                    </a:p>
                  </a:txBody>
                  <a:tcPr marL="44450" marR="44450" marT="0" marB="0" anchor="b"/>
                </a:tc>
              </a:tr>
              <a:tr h="439856">
                <a:tc>
                  <a:txBody>
                    <a:bodyPr/>
                    <a:lstStyle/>
                    <a:p>
                      <a:pPr>
                        <a:lnSpc>
                          <a:spcPct val="115000"/>
                        </a:lnSpc>
                        <a:spcAft>
                          <a:spcPts val="0"/>
                        </a:spcAft>
                      </a:pPr>
                      <a:r>
                        <a:rPr lang="it-IT" sz="2400">
                          <a:effectLst/>
                        </a:rPr>
                        <a:t>Uso di solventi</a:t>
                      </a:r>
                      <a:endParaRPr lang="it-IT"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a:effectLst/>
                          <a:latin typeface="Times New Roman"/>
                          <a:ea typeface="Times New Roman"/>
                          <a:cs typeface="Times New Roman"/>
                        </a:rPr>
                        <a:t>25</a:t>
                      </a:r>
                      <a:endParaRPr lang="it-IT"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a:effectLst/>
                          <a:latin typeface="Times New Roman"/>
                          <a:ea typeface="Times New Roman"/>
                          <a:cs typeface="Times New Roman"/>
                        </a:rPr>
                        <a:t>9</a:t>
                      </a:r>
                      <a:endParaRPr lang="it-IT"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dirty="0">
                          <a:effectLst/>
                          <a:latin typeface="Times New Roman"/>
                          <a:ea typeface="Times New Roman"/>
                          <a:cs typeface="Times New Roman"/>
                        </a:rPr>
                        <a:t>30</a:t>
                      </a:r>
                      <a:endParaRPr lang="it-IT" sz="2400" dirty="0">
                        <a:effectLst/>
                        <a:latin typeface="Calibri"/>
                        <a:ea typeface="Calibri"/>
                        <a:cs typeface="Times New Roman"/>
                      </a:endParaRPr>
                    </a:p>
                  </a:txBody>
                  <a:tcPr marL="44450" marR="44450" marT="0" marB="0" anchor="b"/>
                </a:tc>
              </a:tr>
              <a:tr h="439856">
                <a:tc>
                  <a:txBody>
                    <a:bodyPr/>
                    <a:lstStyle/>
                    <a:p>
                      <a:pPr>
                        <a:lnSpc>
                          <a:spcPct val="115000"/>
                        </a:lnSpc>
                        <a:spcAft>
                          <a:spcPts val="0"/>
                        </a:spcAft>
                      </a:pPr>
                      <a:r>
                        <a:rPr lang="it-IT" sz="2400">
                          <a:effectLst/>
                        </a:rPr>
                        <a:t>Combustione nell'industria</a:t>
                      </a:r>
                      <a:endParaRPr lang="it-IT"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a:effectLst/>
                          <a:latin typeface="Times New Roman"/>
                          <a:ea typeface="Times New Roman"/>
                          <a:cs typeface="Times New Roman"/>
                        </a:rPr>
                        <a:t>9</a:t>
                      </a:r>
                      <a:endParaRPr lang="it-IT"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a:effectLst/>
                          <a:latin typeface="Times New Roman"/>
                          <a:ea typeface="Times New Roman"/>
                          <a:cs typeface="Times New Roman"/>
                        </a:rPr>
                        <a:t>5</a:t>
                      </a:r>
                      <a:endParaRPr lang="it-IT"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dirty="0">
                          <a:effectLst/>
                          <a:latin typeface="Times New Roman"/>
                          <a:ea typeface="Times New Roman"/>
                          <a:cs typeface="Times New Roman"/>
                        </a:rPr>
                        <a:t>11</a:t>
                      </a:r>
                      <a:endParaRPr lang="it-IT" sz="2400" dirty="0">
                        <a:effectLst/>
                        <a:latin typeface="Calibri"/>
                        <a:ea typeface="Calibri"/>
                        <a:cs typeface="Times New Roman"/>
                      </a:endParaRPr>
                    </a:p>
                  </a:txBody>
                  <a:tcPr marL="44450" marR="44450" marT="0" marB="0" anchor="b"/>
                </a:tc>
              </a:tr>
              <a:tr h="439856">
                <a:tc>
                  <a:txBody>
                    <a:bodyPr/>
                    <a:lstStyle/>
                    <a:p>
                      <a:pPr>
                        <a:lnSpc>
                          <a:spcPct val="115000"/>
                        </a:lnSpc>
                        <a:spcAft>
                          <a:spcPts val="0"/>
                        </a:spcAft>
                      </a:pPr>
                      <a:r>
                        <a:rPr lang="it-IT" sz="2400" dirty="0" smtClean="0">
                          <a:effectLst/>
                        </a:rPr>
                        <a:t>Totale</a:t>
                      </a:r>
                      <a:endParaRPr lang="it-IT" sz="24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a:effectLst/>
                          <a:latin typeface="Times New Roman"/>
                          <a:ea typeface="Times New Roman"/>
                          <a:cs typeface="Times New Roman"/>
                        </a:rPr>
                        <a:t>264</a:t>
                      </a:r>
                      <a:endParaRPr lang="it-IT"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a:effectLst/>
                          <a:latin typeface="Times New Roman"/>
                          <a:ea typeface="Times New Roman"/>
                          <a:cs typeface="Times New Roman"/>
                        </a:rPr>
                        <a:t>167</a:t>
                      </a:r>
                      <a:endParaRPr lang="it-IT" sz="2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dirty="0">
                          <a:effectLst/>
                          <a:latin typeface="Times New Roman"/>
                          <a:ea typeface="Times New Roman"/>
                          <a:cs typeface="Times New Roman"/>
                        </a:rPr>
                        <a:t>347</a:t>
                      </a:r>
                      <a:endParaRPr lang="it-IT" sz="2400" dirty="0">
                        <a:effectLst/>
                        <a:latin typeface="Calibri"/>
                        <a:ea typeface="Calibri"/>
                        <a:cs typeface="Times New Roman"/>
                      </a:endParaRPr>
                    </a:p>
                  </a:txBody>
                  <a:tcPr marL="44450" marR="44450" marT="0" marB="0" anchor="b"/>
                </a:tc>
              </a:tr>
              <a:tr h="439856">
                <a:tc>
                  <a:txBody>
                    <a:bodyPr/>
                    <a:lstStyle/>
                    <a:p>
                      <a:pPr>
                        <a:lnSpc>
                          <a:spcPct val="115000"/>
                        </a:lnSpc>
                        <a:spcAft>
                          <a:spcPts val="0"/>
                        </a:spcAft>
                      </a:pPr>
                      <a:r>
                        <a:rPr lang="it-IT" sz="2400" dirty="0">
                          <a:solidFill>
                            <a:srgbClr val="FF0000"/>
                          </a:solidFill>
                          <a:effectLst/>
                        </a:rPr>
                        <a:t>% Trasporto su strada</a:t>
                      </a:r>
                      <a:endParaRPr lang="it-IT" sz="2400" dirty="0">
                        <a:solidFill>
                          <a:srgbClr val="FF0000"/>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dirty="0">
                          <a:solidFill>
                            <a:srgbClr val="FF0000"/>
                          </a:solidFill>
                          <a:effectLst/>
                        </a:rPr>
                        <a:t>54,4%</a:t>
                      </a:r>
                      <a:endParaRPr lang="it-IT" sz="2400" dirty="0">
                        <a:solidFill>
                          <a:srgbClr val="FF0000"/>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dirty="0">
                          <a:solidFill>
                            <a:srgbClr val="FF0000"/>
                          </a:solidFill>
                          <a:effectLst/>
                        </a:rPr>
                        <a:t>46,0%</a:t>
                      </a:r>
                      <a:endParaRPr lang="it-IT" sz="2400" dirty="0">
                        <a:solidFill>
                          <a:srgbClr val="FF0000"/>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it-IT" sz="2400" dirty="0">
                          <a:solidFill>
                            <a:srgbClr val="FF0000"/>
                          </a:solidFill>
                          <a:effectLst/>
                        </a:rPr>
                        <a:t>61,6%</a:t>
                      </a:r>
                      <a:endParaRPr lang="it-IT" sz="2400" dirty="0">
                        <a:solidFill>
                          <a:srgbClr val="FF0000"/>
                        </a:solidFill>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3411088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199" y="690113"/>
            <a:ext cx="8497019" cy="5831457"/>
          </a:xfrm>
        </p:spPr>
        <p:txBody>
          <a:bodyPr>
            <a:normAutofit/>
          </a:bodyPr>
          <a:lstStyle/>
          <a:p>
            <a:pPr marL="0" indent="0" algn="just">
              <a:buNone/>
            </a:pPr>
            <a:r>
              <a:rPr lang="it-IT" sz="2800" dirty="0" smtClean="0"/>
              <a:t>Ai precedenti inquinanti vanno aggiunti: gli </a:t>
            </a:r>
            <a:r>
              <a:rPr lang="it-IT" sz="2800" b="1" dirty="0" smtClean="0"/>
              <a:t>Idrocarburi Policiclici </a:t>
            </a:r>
            <a:r>
              <a:rPr lang="it-IT" sz="2800" b="1" dirty="0"/>
              <a:t>Aromatici</a:t>
            </a:r>
            <a:r>
              <a:rPr lang="it-IT" sz="2800" dirty="0"/>
              <a:t>, il </a:t>
            </a:r>
            <a:r>
              <a:rPr lang="it-IT" sz="2800" b="1" dirty="0"/>
              <a:t>Benzene</a:t>
            </a:r>
            <a:r>
              <a:rPr lang="it-IT" sz="2800" dirty="0"/>
              <a:t> ed il </a:t>
            </a:r>
            <a:r>
              <a:rPr lang="it-IT" sz="2800" b="1" dirty="0"/>
              <a:t>Piombo</a:t>
            </a:r>
            <a:r>
              <a:rPr lang="it-IT" sz="2800" dirty="0"/>
              <a:t> come prodotti primari e </a:t>
            </a:r>
            <a:r>
              <a:rPr lang="it-IT" sz="2800" dirty="0" smtClean="0"/>
              <a:t>l’</a:t>
            </a:r>
            <a:r>
              <a:rPr lang="it-IT" sz="2800" b="1" dirty="0" smtClean="0"/>
              <a:t>Ozono</a:t>
            </a:r>
            <a:r>
              <a:rPr lang="it-IT" sz="2800" dirty="0" smtClean="0"/>
              <a:t> come </a:t>
            </a:r>
            <a:r>
              <a:rPr lang="it-IT" sz="2800" dirty="0"/>
              <a:t>inquinante </a:t>
            </a:r>
            <a:r>
              <a:rPr lang="it-IT" sz="2800" dirty="0" smtClean="0"/>
              <a:t>secondario</a:t>
            </a:r>
          </a:p>
          <a:p>
            <a:pPr marL="0" indent="0">
              <a:buNone/>
            </a:pPr>
            <a:endParaRPr lang="it-IT" sz="2800" dirty="0" smtClean="0"/>
          </a:p>
          <a:p>
            <a:pPr marL="0" indent="0">
              <a:buNone/>
            </a:pPr>
            <a:endParaRPr lang="it-IT" sz="2800" dirty="0" smtClean="0"/>
          </a:p>
          <a:p>
            <a:pPr marL="0" indent="0">
              <a:buNone/>
            </a:pPr>
            <a:endParaRPr lang="it-IT" sz="2800" dirty="0"/>
          </a:p>
          <a:p>
            <a:pPr marL="0" indent="0">
              <a:buNone/>
            </a:pPr>
            <a:endParaRPr lang="it-IT" sz="2800" dirty="0" smtClean="0"/>
          </a:p>
          <a:p>
            <a:pPr marL="0" indent="0" algn="just">
              <a:buNone/>
            </a:pPr>
            <a:r>
              <a:rPr lang="it-IT" b="1" dirty="0">
                <a:solidFill>
                  <a:srgbClr val="FF0000"/>
                </a:solidFill>
              </a:rPr>
              <a:t>I</a:t>
            </a:r>
            <a:r>
              <a:rPr lang="it-IT" b="1" dirty="0" smtClean="0">
                <a:solidFill>
                  <a:srgbClr val="FF0000"/>
                </a:solidFill>
              </a:rPr>
              <a:t>l </a:t>
            </a:r>
            <a:r>
              <a:rPr lang="it-IT" b="1" dirty="0">
                <a:solidFill>
                  <a:srgbClr val="FF0000"/>
                </a:solidFill>
              </a:rPr>
              <a:t>traffico autoveicolare </a:t>
            </a:r>
            <a:r>
              <a:rPr lang="it-IT" b="1" dirty="0" smtClean="0">
                <a:solidFill>
                  <a:srgbClr val="FF0000"/>
                </a:solidFill>
              </a:rPr>
              <a:t>rappresenta al </a:t>
            </a:r>
            <a:r>
              <a:rPr lang="it-IT" b="1" dirty="0">
                <a:solidFill>
                  <a:srgbClr val="FF0000"/>
                </a:solidFill>
              </a:rPr>
              <a:t>momento </a:t>
            </a:r>
            <a:r>
              <a:rPr lang="it-IT" b="1" dirty="0" smtClean="0">
                <a:solidFill>
                  <a:srgbClr val="FF0000"/>
                </a:solidFill>
              </a:rPr>
              <a:t>una sorgente rilevante dell’inquinamento atmosferico </a:t>
            </a:r>
            <a:r>
              <a:rPr lang="it-IT" b="1" dirty="0">
                <a:solidFill>
                  <a:srgbClr val="FF0000"/>
                </a:solidFill>
              </a:rPr>
              <a:t>complessivo soprattutto nei centri urbani</a:t>
            </a:r>
          </a:p>
        </p:txBody>
      </p:sp>
      <p:sp>
        <p:nvSpPr>
          <p:cNvPr id="4" name="Freccia in giù 3"/>
          <p:cNvSpPr/>
          <p:nvPr/>
        </p:nvSpPr>
        <p:spPr>
          <a:xfrm>
            <a:off x="4123427" y="2717320"/>
            <a:ext cx="776378" cy="98341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60831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6430" y="2517506"/>
            <a:ext cx="8229600" cy="1143000"/>
          </a:xfrm>
        </p:spPr>
        <p:txBody>
          <a:bodyPr/>
          <a:lstStyle/>
          <a:p>
            <a:r>
              <a:rPr lang="it-IT" b="1" dirty="0" smtClean="0"/>
              <a:t>B. Inquinamento atmosferico e salute umana</a:t>
            </a:r>
            <a:endParaRPr lang="it-IT" b="1" dirty="0"/>
          </a:p>
        </p:txBody>
      </p:sp>
    </p:spTree>
    <p:extLst>
      <p:ext uri="{BB962C8B-B14F-4D97-AF65-F5344CB8AC3E}">
        <p14:creationId xmlns:p14="http://schemas.microsoft.com/office/powerpoint/2010/main" val="4203401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5" y="260648"/>
            <a:ext cx="9058530" cy="1143000"/>
          </a:xfrm>
        </p:spPr>
        <p:txBody>
          <a:bodyPr>
            <a:noAutofit/>
          </a:bodyPr>
          <a:lstStyle/>
          <a:p>
            <a:pPr algn="l"/>
            <a:r>
              <a:rPr lang="it-IT" sz="3200" b="1" dirty="0"/>
              <a:t>M</a:t>
            </a:r>
            <a:r>
              <a:rPr lang="it-IT" sz="3200" b="1" dirty="0" smtClean="0"/>
              <a:t>eccanismi </a:t>
            </a:r>
            <a:r>
              <a:rPr lang="it-IT" sz="3200" b="1" dirty="0"/>
              <a:t>di </a:t>
            </a:r>
            <a:r>
              <a:rPr lang="it-IT" sz="3200" b="1" dirty="0" smtClean="0"/>
              <a:t>azione dell’IA: pro-infiammatoria </a:t>
            </a:r>
            <a:r>
              <a:rPr lang="it-IT" sz="3200" b="1" dirty="0"/>
              <a:t>ed </a:t>
            </a:r>
            <a:r>
              <a:rPr lang="it-IT" sz="3200" b="1" dirty="0" smtClean="0"/>
              <a:t>irritante, tossica </a:t>
            </a:r>
            <a:r>
              <a:rPr lang="it-IT" sz="3200" b="1" dirty="0"/>
              <a:t>e </a:t>
            </a:r>
            <a:r>
              <a:rPr lang="it-IT" sz="3200" b="1" dirty="0" smtClean="0"/>
              <a:t>cancerogena</a:t>
            </a:r>
            <a:endParaRPr lang="it-IT" sz="3200" b="1"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046" y="1448491"/>
            <a:ext cx="4547989" cy="226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6" y="3644085"/>
            <a:ext cx="4941128" cy="239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107504" y="6237312"/>
            <a:ext cx="8928992" cy="646331"/>
          </a:xfrm>
          <a:prstGeom prst="rect">
            <a:avLst/>
          </a:prstGeom>
          <a:noFill/>
        </p:spPr>
        <p:txBody>
          <a:bodyPr wrap="square" rtlCol="0">
            <a:spAutoFit/>
          </a:bodyPr>
          <a:lstStyle/>
          <a:p>
            <a:r>
              <a:rPr lang="it-IT" i="1" dirty="0" smtClean="0"/>
              <a:t>Fonte: Cesare Meloni  (2003) «</a:t>
            </a:r>
            <a:r>
              <a:rPr lang="it-IT" dirty="0"/>
              <a:t>Inquinamento atmosferico e </a:t>
            </a:r>
            <a:r>
              <a:rPr lang="it-IT" dirty="0" smtClean="0"/>
              <a:t>salute», in  </a:t>
            </a:r>
            <a:r>
              <a:rPr lang="it-IT" i="1" dirty="0" smtClean="0"/>
              <a:t>Igiene </a:t>
            </a:r>
            <a:r>
              <a:rPr lang="it-IT" i="1" dirty="0"/>
              <a:t>e Sanità Pubblica - Note di Politica Sanitaria</a:t>
            </a:r>
            <a:endParaRPr lang="it-IT" dirty="0"/>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40" y="1461652"/>
            <a:ext cx="4550460" cy="2067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066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oilnonoi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 oilnonoil</Template>
  <TotalTime>0</TotalTime>
  <Words>4079</Words>
  <Application>Microsoft Office PowerPoint</Application>
  <PresentationFormat>Presentazione su schermo (4:3)</PresentationFormat>
  <Paragraphs>464</Paragraphs>
  <Slides>51</Slides>
  <Notes>18</Notes>
  <HiddenSlides>0</HiddenSlides>
  <MMClips>0</MMClips>
  <ScaleCrop>false</ScaleCrop>
  <HeadingPairs>
    <vt:vector size="4" baseType="variant">
      <vt:variant>
        <vt:lpstr>Tema</vt:lpstr>
      </vt:variant>
      <vt:variant>
        <vt:i4>1</vt:i4>
      </vt:variant>
      <vt:variant>
        <vt:lpstr>Titoli diapositive</vt:lpstr>
      </vt:variant>
      <vt:variant>
        <vt:i4>51</vt:i4>
      </vt:variant>
    </vt:vector>
  </HeadingPairs>
  <TitlesOfParts>
    <vt:vector size="52" baseType="lpstr">
      <vt:lpstr>Tema oilnonoil</vt:lpstr>
      <vt:lpstr>Presentazione standard di PowerPoint</vt:lpstr>
      <vt:lpstr>Presentazione standard di PowerPoint</vt:lpstr>
      <vt:lpstr>Struttura della presentazione</vt:lpstr>
      <vt:lpstr>A. Inquinanti atmosferici e fonti di emissione</vt:lpstr>
      <vt:lpstr>Presentazione standard di PowerPoint</vt:lpstr>
      <vt:lpstr>Inventario delle emissioni –  INEMAR 2008, Comune di Milano</vt:lpstr>
      <vt:lpstr>Presentazione standard di PowerPoint</vt:lpstr>
      <vt:lpstr>B. Inquinamento atmosferico e salute umana</vt:lpstr>
      <vt:lpstr>Meccanismi di azione dell’IA: pro-infiammatoria ed irritante, tossica e cancerogena</vt:lpstr>
      <vt:lpstr>Inquinamento atmosferico e salute dell’uomo</vt:lpstr>
      <vt:lpstr>Altri effetti dell’inquinamento atmosferico</vt:lpstr>
      <vt:lpstr>Cosa sappiamo sulla relazione tra inquinamento atmosferico e salute umana?</vt:lpstr>
      <vt:lpstr>Metodologie disponibili per la valutazione del rischio per la salute umana</vt:lpstr>
      <vt:lpstr>Verifiche empiriche dell’effetto dell’IA sulla salute tramite indagini epidemiologiche </vt:lpstr>
      <vt:lpstr>Metodologie statistiche utilizzate per identificare la correlazione IA-salute</vt:lpstr>
      <vt:lpstr>Principali studi effettuati in Europa</vt:lpstr>
      <vt:lpstr>Mortalità:  diversi effetti, 2 metriche</vt:lpstr>
      <vt:lpstr>Mortalità: diverse città, 2 metriche</vt:lpstr>
      <vt:lpstr>Mortalità: 4 studi, diverse cause, 2 metriche</vt:lpstr>
      <vt:lpstr>Morbidità</vt:lpstr>
      <vt:lpstr>Risultati per 8 città italiane</vt:lpstr>
      <vt:lpstr>Sintesi dei risultati degli studi epidemiologici</vt:lpstr>
      <vt:lpstr>L’IA come causa di morte</vt:lpstr>
      <vt:lpstr>La gravità dell’IA</vt:lpstr>
      <vt:lpstr>C. La valutazione del costo economico dell’inquinamento atmosferico  Che valore ha l’IA per l’individuo e la società?</vt:lpstr>
      <vt:lpstr>Metodi di stima</vt:lpstr>
      <vt:lpstr>1. Metodo dose-risposta</vt:lpstr>
      <vt:lpstr>2. Prezzi edonici</vt:lpstr>
      <vt:lpstr>Presentazione standard di PowerPoint</vt:lpstr>
      <vt:lpstr>3. Costi di viaggio</vt:lpstr>
      <vt:lpstr>4. Valutazione contingente   5. Preferenze dichiarate  </vt:lpstr>
      <vt:lpstr>Presentazione standard di PowerPoint</vt:lpstr>
      <vt:lpstr>Uno studio recente: il progetto europeo Aphekom</vt:lpstr>
      <vt:lpstr>Presentazione standard di PowerPoint</vt:lpstr>
      <vt:lpstr>Risultati relativi a Roma</vt:lpstr>
      <vt:lpstr>Presentazione standard di PowerPoint</vt:lpstr>
      <vt:lpstr>D. Il costo dell’inquinamento atmosferico  provocato dai trasporti</vt:lpstr>
      <vt:lpstr>Presentazione standard di PowerPoint</vt:lpstr>
      <vt:lpstr>Relazione tra inquinante emesso e costo economico in ambito metropolitano, urbano ed extra-urbano a livello nazionale</vt:lpstr>
      <vt:lpstr>Costi per tonnellata di inquinante emesso</vt:lpstr>
      <vt:lpstr>Presentazione standard di PowerPoint</vt:lpstr>
      <vt:lpstr>Presentazione standard di PowerPoint</vt:lpstr>
      <vt:lpstr>Il costo dell’IA dipende da:</vt:lpstr>
      <vt:lpstr>Emissioni e velocità</vt:lpstr>
      <vt:lpstr>Costi esterni a confronto</vt:lpstr>
      <vt:lpstr>Conclusioni su IA e salute umana</vt:lpstr>
      <vt:lpstr>Conclusioni sul costo economico dell’IA</vt:lpstr>
      <vt:lpstr>Elenco degli studi consultati</vt:lpstr>
      <vt:lpstr>Elenco degli studi consultati</vt:lpstr>
      <vt:lpstr>Pubblicazioni proprie sul tema</vt:lpstr>
      <vt:lpstr>Grazie per l’attenzione e per l’invito!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Giornata del Metano per i Trasporti</dc:title>
  <dc:creator>Luigi Chiesa</dc:creator>
  <cp:lastModifiedBy>romeo</cp:lastModifiedBy>
  <cp:revision>135</cp:revision>
  <dcterms:created xsi:type="dcterms:W3CDTF">2012-04-23T15:07:33Z</dcterms:created>
  <dcterms:modified xsi:type="dcterms:W3CDTF">2012-05-14T07:43:15Z</dcterms:modified>
</cp:coreProperties>
</file>