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m" ContentType="application/vnd.ms-word.document.macroEnabled.12"/>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8" r:id="rId5"/>
    <p:sldId id="263" r:id="rId6"/>
    <p:sldId id="271" r:id="rId7"/>
    <p:sldId id="272" r:id="rId8"/>
    <p:sldId id="273" r:id="rId9"/>
    <p:sldId id="264" r:id="rId10"/>
    <p:sldId id="265" r:id="rId11"/>
    <p:sldId id="266" r:id="rId12"/>
    <p:sldId id="274" r:id="rId13"/>
    <p:sldId id="275" r:id="rId14"/>
    <p:sldId id="276" r:id="rId15"/>
    <p:sldId id="267" r:id="rId16"/>
  </p:sldIdLst>
  <p:sldSz cx="9144000" cy="6858000" type="screen4x3"/>
  <p:notesSz cx="6669088"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62" autoAdjust="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196" y="-9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5AFD519E-E175-49C0-BFA2-1D6E3D1FF634}" type="datetimeFigureOut">
              <a:rPr lang="it-IT" smtClean="0"/>
              <a:pPr/>
              <a:t>16/06/2010</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D4199AE1-7F77-4711-8F05-FDE1C00A5C83}"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4199AE1-7F77-4711-8F05-FDE1C00A5C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About 60 truck drivers,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80% </a:t>
            </a:r>
            <a:r>
              <a:rPr lang="en-US" sz="1200" kern="1200" dirty="0" err="1" smtClean="0">
                <a:solidFill>
                  <a:schemeClr val="tx1"/>
                </a:solidFill>
                <a:latin typeface="+mn-lt"/>
                <a:ea typeface="+mn-ea"/>
                <a:cs typeface="+mn-cs"/>
              </a:rPr>
              <a:t>dei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Russi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Ucraini</a:t>
            </a:r>
            <a:r>
              <a:rPr lang="en-US" sz="1200" kern="1200" dirty="0" smtClean="0">
                <a:solidFill>
                  <a:schemeClr val="tx1"/>
                </a:solidFill>
                <a:latin typeface="+mn-lt"/>
                <a:ea typeface="+mn-ea"/>
                <a:cs typeface="+mn-cs"/>
              </a:rPr>
              <a:t> o </a:t>
            </a:r>
            <a:r>
              <a:rPr lang="en-US" sz="1200" kern="1200" dirty="0" err="1" smtClean="0">
                <a:solidFill>
                  <a:schemeClr val="tx1"/>
                </a:solidFill>
                <a:latin typeface="+mn-lt"/>
                <a:ea typeface="+mn-ea"/>
                <a:cs typeface="+mn-cs"/>
              </a:rPr>
              <a:t>Bielorussi</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maggior</a:t>
            </a:r>
            <a:r>
              <a:rPr lang="en-US" sz="1200" kern="1200" baseline="0" dirty="0" smtClean="0">
                <a:solidFill>
                  <a:schemeClr val="tx1"/>
                </a:solidFill>
                <a:latin typeface="+mn-lt"/>
                <a:ea typeface="+mn-ea"/>
                <a:cs typeface="+mn-cs"/>
              </a:rPr>
              <a:t> parte non era </a:t>
            </a:r>
            <a:r>
              <a:rPr lang="en-US" sz="1200" kern="1200" baseline="0" dirty="0" err="1" smtClean="0">
                <a:solidFill>
                  <a:schemeClr val="tx1"/>
                </a:solidFill>
                <a:latin typeface="+mn-lt"/>
                <a:ea typeface="+mn-ea"/>
                <a:cs typeface="+mn-cs"/>
              </a:rPr>
              <a:t>proprietario</a:t>
            </a:r>
            <a:r>
              <a:rPr lang="en-US" sz="1200" kern="1200" baseline="0" dirty="0" smtClean="0">
                <a:solidFill>
                  <a:schemeClr val="tx1"/>
                </a:solidFill>
                <a:latin typeface="+mn-lt"/>
                <a:ea typeface="+mn-ea"/>
                <a:cs typeface="+mn-cs"/>
              </a:rPr>
              <a:t> del </a:t>
            </a:r>
            <a:r>
              <a:rPr lang="en-US" sz="1200" kern="1200" baseline="0" dirty="0" err="1" smtClean="0">
                <a:solidFill>
                  <a:schemeClr val="tx1"/>
                </a:solidFill>
                <a:latin typeface="+mn-lt"/>
                <a:ea typeface="+mn-ea"/>
                <a:cs typeface="+mn-cs"/>
              </a:rPr>
              <a:t>veicolo</a:t>
            </a:r>
            <a:r>
              <a:rPr lang="en-US" sz="1200" kern="1200" baseline="0" dirty="0" smtClean="0">
                <a:solidFill>
                  <a:schemeClr val="tx1"/>
                </a:solidFill>
                <a:latin typeface="+mn-lt"/>
                <a:ea typeface="+mn-ea"/>
                <a:cs typeface="+mn-cs"/>
              </a:rPr>
              <a:t> e </a:t>
            </a:r>
            <a:r>
              <a:rPr lang="en-US" sz="1200" kern="1200" baseline="0" dirty="0" err="1" smtClean="0">
                <a:solidFill>
                  <a:schemeClr val="tx1"/>
                </a:solidFill>
                <a:latin typeface="+mn-lt"/>
                <a:ea typeface="+mn-ea"/>
                <a:cs typeface="+mn-cs"/>
              </a:rPr>
              <a:t>pur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avendo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margini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decisione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percorso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seguire</a:t>
            </a:r>
            <a:r>
              <a:rPr lang="en-US" sz="1200" kern="1200" baseline="0" dirty="0" smtClean="0">
                <a:solidFill>
                  <a:schemeClr val="tx1"/>
                </a:solidFill>
                <a:latin typeface="+mn-lt"/>
                <a:ea typeface="+mn-ea"/>
                <a:cs typeface="+mn-cs"/>
              </a:rPr>
              <a:t> per </a:t>
            </a:r>
            <a:r>
              <a:rPr lang="en-US" sz="1200" kern="1200" baseline="0" dirty="0" err="1" smtClean="0">
                <a:solidFill>
                  <a:schemeClr val="tx1"/>
                </a:solidFill>
                <a:latin typeface="+mn-lt"/>
                <a:ea typeface="+mn-ea"/>
                <a:cs typeface="+mn-cs"/>
              </a:rPr>
              <a:t>raggiungere</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destinazione</a:t>
            </a:r>
            <a:r>
              <a:rPr lang="en-US" sz="1200" kern="1200" baseline="0" dirty="0" smtClean="0">
                <a:solidFill>
                  <a:schemeClr val="tx1"/>
                </a:solidFill>
                <a:latin typeface="+mn-lt"/>
                <a:ea typeface="+mn-ea"/>
                <a:cs typeface="+mn-cs"/>
              </a:rPr>
              <a:t> finale non </a:t>
            </a:r>
            <a:r>
              <a:rPr lang="en-US" sz="1200" kern="1200" baseline="0" dirty="0" err="1" smtClean="0">
                <a:solidFill>
                  <a:schemeClr val="tx1"/>
                </a:solidFill>
                <a:latin typeface="+mn-lt"/>
                <a:ea typeface="+mn-ea"/>
                <a:cs typeface="+mn-cs"/>
              </a:rPr>
              <a:t>spetterebbe</a:t>
            </a:r>
            <a:r>
              <a:rPr lang="en-US" sz="1200" kern="1200" baseline="0" dirty="0" smtClean="0">
                <a:solidFill>
                  <a:schemeClr val="tx1"/>
                </a:solidFill>
                <a:latin typeface="+mn-lt"/>
                <a:ea typeface="+mn-ea"/>
                <a:cs typeface="+mn-cs"/>
              </a:rPr>
              <a:t> a </a:t>
            </a:r>
            <a:r>
              <a:rPr lang="en-US" sz="1200" kern="1200" baseline="0" dirty="0" err="1" smtClean="0">
                <a:solidFill>
                  <a:schemeClr val="tx1"/>
                </a:solidFill>
                <a:latin typeface="+mn-lt"/>
                <a:ea typeface="+mn-ea"/>
                <a:cs typeface="+mn-cs"/>
              </a:rPr>
              <a:t>loro</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scelta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fra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tutto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strada</a:t>
            </a:r>
            <a:r>
              <a:rPr lang="en-US" sz="1200" kern="1200" baseline="0" dirty="0" smtClean="0">
                <a:solidFill>
                  <a:schemeClr val="tx1"/>
                </a:solidFill>
                <a:latin typeface="+mn-lt"/>
                <a:ea typeface="+mn-ea"/>
                <a:cs typeface="+mn-cs"/>
              </a:rPr>
              <a:t> e </a:t>
            </a:r>
            <a:r>
              <a:rPr lang="en-US" sz="1200" kern="1200" baseline="0" dirty="0" err="1" smtClean="0">
                <a:solidFill>
                  <a:schemeClr val="tx1"/>
                </a:solidFill>
                <a:latin typeface="+mn-lt"/>
                <a:ea typeface="+mn-ea"/>
                <a:cs typeface="+mn-cs"/>
              </a:rPr>
              <a:t>RoMo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general, they manifested a medium-low knowledge and experience with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idea. Some of them said to have had a previous positive experience in Austria, others reported negative experiences (accidental damages to the truck), other simply did not know about it. Although their experience with the road transport service can be characterized as being quite good, some drivers reported issue concerning time delays or bribes in the process of carrying out custom formalities in some locations. As far as these difficulties could be avoiding using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they would welcome such development. Some drivers complained about the excess of fines for alleged regulation infringements to traffic or truck maintenance regulation, particularly frequent in some eastern European countries. A further element that emerged is that some drivers have special contractual arrangements with the transport companies linked to the number of kilometers driven, a factor which can alter substantially their acceptance of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But the main interest manifested by the drivers is on how the time spent on the train would be considered and organized in relation with the current mandatory rest regulation. If the train time does not count or, even better, if the access time to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terminal does not count, their acceptance of the service would be substantially enhanced.</a:t>
            </a:r>
          </a:p>
          <a:p>
            <a:r>
              <a:rPr lang="en-US" sz="1200" kern="1200" dirty="0" err="1" smtClean="0">
                <a:solidFill>
                  <a:schemeClr val="tx1"/>
                </a:solidFill>
                <a:latin typeface="+mn-lt"/>
                <a:ea typeface="+mn-ea"/>
                <a:cs typeface="+mn-cs"/>
              </a:rPr>
              <a:t>Imprese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trasporto</a:t>
            </a:r>
            <a:r>
              <a:rPr lang="en-US" sz="1200" kern="1200" dirty="0" smtClean="0">
                <a:solidFill>
                  <a:schemeClr val="tx1"/>
                </a:solidFill>
                <a:latin typeface="+mn-lt"/>
                <a:ea typeface="+mn-ea"/>
                <a:cs typeface="+mn-cs"/>
              </a:rPr>
              <a:t> e </a:t>
            </a:r>
            <a:r>
              <a:rPr lang="en-US" sz="1200" kern="1200" dirty="0" err="1" smtClean="0">
                <a:solidFill>
                  <a:schemeClr val="tx1"/>
                </a:solidFill>
                <a:latin typeface="+mn-lt"/>
                <a:ea typeface="+mn-ea"/>
                <a:cs typeface="+mn-cs"/>
              </a:rPr>
              <a:t>spedizionieri</a:t>
            </a:r>
            <a:r>
              <a:rPr lang="en-US" sz="1200" kern="1200" dirty="0" smtClean="0">
                <a:solidFill>
                  <a:schemeClr val="tx1"/>
                </a:solidFill>
                <a:latin typeface="+mn-lt"/>
                <a:ea typeface="+mn-ea"/>
                <a:cs typeface="+mn-cs"/>
              </a:rPr>
              <a:t> solo 7 </a:t>
            </a:r>
            <a:r>
              <a:rPr lang="en-US" sz="1200" kern="1200" dirty="0" err="1" smtClean="0">
                <a:solidFill>
                  <a:schemeClr val="tx1"/>
                </a:solidFill>
                <a:latin typeface="+mn-lt"/>
                <a:ea typeface="+mn-ea"/>
                <a:cs typeface="+mn-cs"/>
              </a:rPr>
              <a:t>italiane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più</a:t>
            </a:r>
            <a:r>
              <a:rPr lang="en-US" sz="1200" kern="1200" dirty="0" smtClean="0">
                <a:solidFill>
                  <a:schemeClr val="tx1"/>
                </a:solidFill>
                <a:latin typeface="+mn-lt"/>
                <a:ea typeface="+mn-ea"/>
                <a:cs typeface="+mn-cs"/>
              </a:rPr>
              <a:t> 10 </a:t>
            </a:r>
            <a:r>
              <a:rPr lang="en-US" sz="1200" kern="1200" dirty="0" err="1" smtClean="0">
                <a:solidFill>
                  <a:schemeClr val="tx1"/>
                </a:solidFill>
                <a:latin typeface="+mn-lt"/>
                <a:ea typeface="+mn-ea"/>
                <a:cs typeface="+mn-cs"/>
              </a:rPr>
              <a:t>russe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contattate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telefonicamentye</a:t>
            </a:r>
            <a:r>
              <a:rPr lang="en-US" sz="1200" kern="1200" dirty="0" smtClean="0">
                <a:solidFill>
                  <a:schemeClr val="tx1"/>
                </a:solidFill>
                <a:latin typeface="+mn-lt"/>
                <a:ea typeface="+mn-ea"/>
                <a:cs typeface="+mn-cs"/>
              </a:rPr>
              <a:t> ma no </a:t>
            </a:r>
            <a:r>
              <a:rPr lang="en-US" sz="1200" kern="1200" dirty="0" err="1" smtClean="0">
                <a:solidFill>
                  <a:schemeClr val="tx1"/>
                </a:solidFill>
                <a:latin typeface="+mn-lt"/>
                <a:ea typeface="+mn-ea"/>
                <a:cs typeface="+mn-cs"/>
              </a:rPr>
              <a:t>dati</a:t>
            </a:r>
            <a:r>
              <a:rPr lang="en-US" sz="1200" kern="1200" dirty="0" smtClean="0">
                <a:solidFill>
                  <a:schemeClr val="tx1"/>
                </a:solidFill>
                <a:latin typeface="+mn-lt"/>
                <a:ea typeface="+mn-ea"/>
                <a:cs typeface="+mn-cs"/>
              </a:rPr>
              <a:t> sp. </a:t>
            </a:r>
            <a:r>
              <a:rPr lang="en-US" sz="1200" kern="1200" dirty="0" err="1" smtClean="0">
                <a:solidFill>
                  <a:schemeClr val="tx1"/>
                </a:solidFill>
                <a:latin typeface="+mn-lt"/>
                <a:ea typeface="+mn-ea"/>
                <a:cs typeface="+mn-cs"/>
              </a:rPr>
              <a:t>Sono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poche</a:t>
            </a:r>
            <a:r>
              <a:rPr lang="en-US" sz="1200" kern="1200" baseline="0" dirty="0" smtClean="0">
                <a:solidFill>
                  <a:schemeClr val="tx1"/>
                </a:solidFill>
                <a:latin typeface="+mn-lt"/>
                <a:ea typeface="+mn-ea"/>
                <a:cs typeface="+mn-cs"/>
              </a:rPr>
              <a:t> ma I </a:t>
            </a:r>
            <a:r>
              <a:rPr lang="en-US" sz="1200" kern="1200" baseline="0" dirty="0" err="1" smtClean="0">
                <a:solidFill>
                  <a:schemeClr val="tx1"/>
                </a:solidFill>
                <a:latin typeface="+mn-lt"/>
                <a:ea typeface="+mn-ea"/>
                <a:cs typeface="+mn-cs"/>
              </a:rPr>
              <a:t>francesi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nella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loro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indagine</a:t>
            </a:r>
            <a:r>
              <a:rPr lang="en-US" sz="1200" kern="1200" baseline="0" dirty="0" smtClean="0">
                <a:solidFill>
                  <a:schemeClr val="tx1"/>
                </a:solidFill>
                <a:latin typeface="+mn-lt"/>
                <a:ea typeface="+mn-ea"/>
                <a:cs typeface="+mn-cs"/>
              </a:rPr>
              <a:t> ne </a:t>
            </a:r>
            <a:r>
              <a:rPr lang="en-US" sz="1200" kern="1200" baseline="0" dirty="0" err="1" smtClean="0">
                <a:solidFill>
                  <a:schemeClr val="tx1"/>
                </a:solidFill>
                <a:latin typeface="+mn-lt"/>
                <a:ea typeface="+mn-ea"/>
                <a:cs typeface="+mn-cs"/>
              </a:rPr>
              <a:t>avevano</a:t>
            </a:r>
            <a:r>
              <a:rPr lang="en-US" sz="1200" kern="1200" baseline="0" dirty="0" smtClean="0">
                <a:solidFill>
                  <a:schemeClr val="tx1"/>
                </a:solidFill>
                <a:latin typeface="+mn-lt"/>
                <a:ea typeface="+mn-ea"/>
                <a:cs typeface="+mn-cs"/>
              </a:rPr>
              <a:t> solo 12, </a:t>
            </a:r>
            <a:r>
              <a:rPr lang="en-US" sz="1200" kern="1200" baseline="0" dirty="0" err="1" smtClean="0">
                <a:solidFill>
                  <a:schemeClr val="tx1"/>
                </a:solidFill>
                <a:latin typeface="+mn-lt"/>
                <a:ea typeface="+mn-ea"/>
                <a:cs typeface="+mn-cs"/>
              </a:rPr>
              <a:t>inoltre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sono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fra</a:t>
            </a:r>
            <a:r>
              <a:rPr lang="en-US" sz="1200" kern="1200" baseline="0" dirty="0" smtClean="0">
                <a:solidFill>
                  <a:schemeClr val="tx1"/>
                </a:solidFill>
                <a:latin typeface="+mn-lt"/>
                <a:ea typeface="+mn-ea"/>
                <a:cs typeface="+mn-cs"/>
              </a:rPr>
              <a:t> le </a:t>
            </a:r>
            <a:r>
              <a:rPr lang="en-US" sz="1200" kern="1200" baseline="0" dirty="0" err="1" smtClean="0">
                <a:solidFill>
                  <a:schemeClr val="tx1"/>
                </a:solidFill>
                <a:latin typeface="+mn-lt"/>
                <a:ea typeface="+mn-ea"/>
                <a:cs typeface="+mn-cs"/>
              </a:rPr>
              <a:t>più</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rappresentative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fra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quelle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interessate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alla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tratta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fernetti</a:t>
            </a:r>
            <a:r>
              <a:rPr lang="en-US" sz="1200" kern="1200" baseline="0" dirty="0" smtClean="0">
                <a:solidFill>
                  <a:schemeClr val="tx1"/>
                </a:solidFill>
                <a:latin typeface="+mn-lt"/>
                <a:ea typeface="+mn-ea"/>
                <a:cs typeface="+mn-cs"/>
              </a:rPr>
              <a:t> chop.</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it-IT" dirty="0" smtClean="0"/>
              <a:t>Le motociclette, le automobili e i veicoli combinati il cui peso complessivo non superi le 3,5 tonnellate, </a:t>
            </a:r>
            <a:r>
              <a:rPr lang="it-IT" b="1" dirty="0" smtClean="0"/>
              <a:t>dal 1° luglio 2008</a:t>
            </a:r>
            <a:r>
              <a:rPr lang="it-IT" dirty="0" smtClean="0"/>
              <a:t>, per poter girare sulle autostrade e le strade a scorrimento veloce nella Repubblica di Slovenia, nonché sulla tangenziale di Lubiana, devono essere muniti di bollino autostradale (vignetta).</a:t>
            </a:r>
            <a:br>
              <a:rPr lang="it-IT" dirty="0" smtClean="0"/>
            </a:br>
            <a:r>
              <a:rPr lang="it-IT" dirty="0" smtClean="0"/>
              <a:t>Con il 1° luglio 2009 rimane in vigore il bollino autostradale per le motociclette, mentre per le automobili e i veicoli combinati vengono introdotti bollini nuovi:</a:t>
            </a:r>
            <a:br>
              <a:rPr lang="it-IT" dirty="0" smtClean="0"/>
            </a:br>
            <a:r>
              <a:rPr lang="it-IT" dirty="0" smtClean="0"/>
              <a:t>Bollino annuo per veicoli il cui peso complessivo non superi i 3.500 kg 95,00 EUR Bollino mensile per veicoli il cui peso complessivo non superi i 3.500 kg 30,00 EUR  Bollino settimanale per veicoli il cui peso complessivo non superi i 3.500 kg 15,00 EUR  Bollino annuo per le motociclette 47,50 EUR Bollino semestrale per le motociclette  25,00 EUR Bollino settimanale per le motociclette 7,50 EUR</a:t>
            </a:r>
          </a:p>
          <a:p>
            <a:r>
              <a:rPr lang="en-US" sz="1200" kern="1200" dirty="0" smtClean="0">
                <a:solidFill>
                  <a:schemeClr val="tx1"/>
                </a:solidFill>
                <a:latin typeface="+mn-lt"/>
                <a:ea typeface="+mn-ea"/>
                <a:cs typeface="+mn-cs"/>
              </a:rPr>
              <a:t>The Base1 Scenario considers a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price equal to €1700, made up of two components €1200 as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costs (a reasonable estimate according to our informal sources) and a €500 fixed truck costs (see Table 3).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trains are assumed to leave at 19 p.m. on a week day. The travel time is 22 hours. Road transport is assumed to cost €1055 (see Table 3) with a travel time of 26 hours. The estimated market shares when the decision makers are the truck drivers or the transport companies are reported in the last two rows. Both actors would almost certainly opt for road transport.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Base2 Scenario differs from the Base1 only in one respect: the trains are assumed to leave on Saturday or Sunday instead of on a weak day. Since this represents a very interesting opportunity for the transport companies, the model predicts that their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11%. On the contrary, truck drivers who do not like to ride on weekdays would rather keep on choosing road only.</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Tax increase Scenario allows for an increase in the road costs due to road taxes of €300, imposed by the countries crossed by the trucks, on the top of the Base1 Scenario (trains on weekdays). The resulting change of market share when the truck drivers would make the decision is +4% while it is +11% for the transport companies.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last Scenario assumes a road tax of a level equivalent to the one used in Switzerland or Austria. In this case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39% for the truck drivers and to 81% for the transport companies.</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it-IT" dirty="0" smtClean="0"/>
              <a:t>Le motociclette, le automobili e i veicoli combinati il cui peso complessivo non superi le 3,5 tonnellate, </a:t>
            </a:r>
            <a:r>
              <a:rPr lang="it-IT" b="1" dirty="0" smtClean="0"/>
              <a:t>dal 1° luglio 2008</a:t>
            </a:r>
            <a:r>
              <a:rPr lang="it-IT" dirty="0" smtClean="0"/>
              <a:t>, per poter girare sulle autostrade e le strade a scorrimento veloce nella Repubblica di Slovenia, nonché sulla tangenziale di Lubiana, devono essere muniti di bollino autostradale (vignetta).</a:t>
            </a:r>
            <a:br>
              <a:rPr lang="it-IT" dirty="0" smtClean="0"/>
            </a:br>
            <a:r>
              <a:rPr lang="it-IT" dirty="0" smtClean="0"/>
              <a:t>Con il 1° luglio 2009 rimane in vigore il bollino autostradale per le motociclette, mentre per le automobili e i veicoli combinati vengono introdotti bollini nuovi:</a:t>
            </a:r>
            <a:br>
              <a:rPr lang="it-IT" dirty="0" smtClean="0"/>
            </a:br>
            <a:r>
              <a:rPr lang="it-IT" dirty="0" smtClean="0"/>
              <a:t>Bollino annuo per veicoli il cui peso complessivo non superi i 3.500 kg 95,00 EUR Bollino mensile per veicoli il cui peso complessivo non superi i 3.500 kg 30,00 EUR  Bollino settimanale per veicoli il cui peso complessivo non superi i 3.500 kg 15,00 EUR  Bollino annuo per le motociclette 47,50 EUR Bollino semestrale per le motociclette  25,00 EUR Bollino settimanale per le motociclette 7,50 EUR</a:t>
            </a:r>
          </a:p>
          <a:p>
            <a:r>
              <a:rPr lang="en-US" sz="1200" kern="1200" dirty="0" smtClean="0">
                <a:solidFill>
                  <a:schemeClr val="tx1"/>
                </a:solidFill>
                <a:latin typeface="+mn-lt"/>
                <a:ea typeface="+mn-ea"/>
                <a:cs typeface="+mn-cs"/>
              </a:rPr>
              <a:t>The Base1 Scenario considers a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price equal to €1700, made up of two components €1200 as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costs (a reasonable estimate according to our informal sources) and a €500 fixed truck costs (see Table 3).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trains are assumed to leave at 19 p.m. on a week day. The travel time is 22 hours. Road transport is assumed to cost €1055 (see Table 3) with a travel time of 26 hours. The estimated market shares when the decision makers are the truck drivers or the transport companies are reported in the last two rows. Both actors would almost certainly opt for road transport.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Base2 Scenario differs from the Base1 only in one respect: the trains are assumed to leave on Saturday or Sunday instead of on a weak day. Since this represents a very interesting opportunity for the transport companies, the model predicts that their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11%. On the contrary, truck drivers who do not like to ride on weekdays would rather keep on choosing road only.</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Tax increase Scenario allows for an increase in the road costs due to road taxes of €300, imposed by the countries crossed by the trucks, on the top of the Base1 Scenario (trains on weekdays). The resulting change of market share when the truck drivers would make the decision is +4% while it is +11% for the transport companies.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last Scenario assumes a road tax of a level equivalent to the one used in Switzerland or Austria. In this case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39% for the truck drivers and to 81% for the transport companies.</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it-IT" dirty="0" smtClean="0"/>
              <a:t>Le motociclette, le automobili e i veicoli combinati il cui peso complessivo non superi le 3,5 tonnellate, </a:t>
            </a:r>
            <a:r>
              <a:rPr lang="it-IT" b="1" dirty="0" smtClean="0"/>
              <a:t>dal 1° luglio 2008</a:t>
            </a:r>
            <a:r>
              <a:rPr lang="it-IT" dirty="0" smtClean="0"/>
              <a:t>, per poter girare sulle autostrade e le strade a scorrimento veloce nella Repubblica di Slovenia, nonché sulla tangenziale di Lubiana, devono essere muniti di bollino autostradale (vignetta).</a:t>
            </a:r>
            <a:br>
              <a:rPr lang="it-IT" dirty="0" smtClean="0"/>
            </a:br>
            <a:r>
              <a:rPr lang="it-IT" dirty="0" smtClean="0"/>
              <a:t>Con il 1° luglio 2009 rimane in vigore il bollino autostradale per le motociclette, mentre per le automobili e i veicoli combinati vengono introdotti bollini nuovi:</a:t>
            </a:r>
            <a:br>
              <a:rPr lang="it-IT" dirty="0" smtClean="0"/>
            </a:br>
            <a:r>
              <a:rPr lang="it-IT" dirty="0" smtClean="0"/>
              <a:t>Bollino annuo per veicoli il cui peso complessivo non superi i 3.500 kg 95,00 EUR Bollino mensile per veicoli il cui peso complessivo non superi i 3.500 kg 30,00 EUR  Bollino settimanale per veicoli il cui peso complessivo non superi i 3.500 kg 15,00 EUR  Bollino annuo per le motociclette 47,50 EUR Bollino semestrale per le motociclette  25,00 EUR Bollino settimanale per le motociclette 7,50 EUR</a:t>
            </a:r>
          </a:p>
          <a:p>
            <a:r>
              <a:rPr lang="en-US" sz="1200" kern="1200" dirty="0" smtClean="0">
                <a:solidFill>
                  <a:schemeClr val="tx1"/>
                </a:solidFill>
                <a:latin typeface="+mn-lt"/>
                <a:ea typeface="+mn-ea"/>
                <a:cs typeface="+mn-cs"/>
              </a:rPr>
              <a:t>The Base1 Scenario considers a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price equal to €1700, made up of two components €1200 as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costs (a reasonable estimate according to our informal sources) and a €500 fixed truck costs (see Table 3).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trains are assumed to leave at 19 p.m. on a week day. The travel time is 22 hours. Road transport is assumed to cost €1055 (see Table 3) with a travel time of 26 hours. The estimated market shares when the decision makers are the truck drivers or the transport companies are reported in the last two rows. Both actors would almost certainly opt for road transport.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Base2 Scenario differs from the Base1 only in one respect: the trains are assumed to leave on Saturday or Sunday instead of on a weak day. Since this represents a very interesting opportunity for the transport companies, the model predicts that their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11%. On the contrary, truck drivers who do not like to ride on weekdays would rather keep on choosing road only.</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Tax increase Scenario allows for an increase in the road costs due to road taxes of €300, imposed by the countries crossed by the trucks, on the top of the Base1 Scenario (trains on weekdays). The resulting change of market share when the truck drivers would make the decision is +4% while it is +11% for the transport companies.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last Scenario assumes a road tax of a level equivalent to the one used in Switzerland or Austria. In this case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39% for the truck drivers and to 81% for the transport companies.</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it-IT" dirty="0" smtClean="0"/>
              <a:t>Le motociclette, le automobili e i veicoli combinati il cui peso complessivo non superi le 3,5 tonnellate, </a:t>
            </a:r>
            <a:r>
              <a:rPr lang="it-IT" b="1" dirty="0" smtClean="0"/>
              <a:t>dal 1° luglio 2008</a:t>
            </a:r>
            <a:r>
              <a:rPr lang="it-IT" dirty="0" smtClean="0"/>
              <a:t>, per poter girare sulle autostrade e le strade a scorrimento veloce nella Repubblica di Slovenia, nonché sulla tangenziale di Lubiana, devono essere muniti di bollino autostradale (vignetta).</a:t>
            </a:r>
            <a:br>
              <a:rPr lang="it-IT" dirty="0" smtClean="0"/>
            </a:br>
            <a:r>
              <a:rPr lang="it-IT" dirty="0" smtClean="0"/>
              <a:t>Con il 1° luglio 2009 rimane in vigore il bollino autostradale per le motociclette, mentre per le automobili e i veicoli combinati vengono introdotti bollini nuovi:</a:t>
            </a:r>
            <a:br>
              <a:rPr lang="it-IT" dirty="0" smtClean="0"/>
            </a:br>
            <a:r>
              <a:rPr lang="it-IT" dirty="0" smtClean="0"/>
              <a:t>Bollino annuo per veicoli il cui peso complessivo non superi i 3.500 kg 95,00 EUR Bollino mensile per veicoli il cui peso complessivo non superi i 3.500 kg 30,00 EUR  Bollino settimanale per veicoli il cui peso complessivo non superi i 3.500 kg 15,00 EUR  Bollino annuo per le motociclette 47,50 EUR Bollino semestrale per le motociclette  25,00 EUR Bollino settimanale per le motociclette 7,50 EUR</a:t>
            </a:r>
          </a:p>
          <a:p>
            <a:r>
              <a:rPr lang="en-US" sz="1200" kern="1200" dirty="0" smtClean="0">
                <a:solidFill>
                  <a:schemeClr val="tx1"/>
                </a:solidFill>
                <a:latin typeface="+mn-lt"/>
                <a:ea typeface="+mn-ea"/>
                <a:cs typeface="+mn-cs"/>
              </a:rPr>
              <a:t>The Base1 Scenario considers a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price equal to €1700, made up of two components €1200 as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costs (a reasonable estimate according to our informal sources) and a €500 fixed truck costs (see Table 3).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trains are assumed to leave at 19 p.m. on a week day. The travel time is 22 hours. Road transport is assumed to cost €1055 (see Table 3) with a travel time of 26 hours. The estimated market shares when the decision makers are the truck drivers or the transport companies are reported in the last two rows. Both actors would almost certainly opt for road transport.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Base2 Scenario differs from the Base1 only in one respect: the trains are assumed to leave on Saturday or Sunday instead of on a weak day. Since this represents a very interesting opportunity for the transport companies, the model predicts that their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11%. On the contrary, truck drivers who do not like to ride on weekdays would rather keep on choosing road only.</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Tax increase Scenario allows for an increase in the road costs due to road taxes of €300, imposed by the countries crossed by the trucks, on the top of the Base1 Scenario (trains on weekdays). The resulting change of market share when the truck drivers would make the decision is +4% while it is +11% for the transport companies.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last Scenario assumes a road tax of a level equivalent to the one used in Switzerland or Austria. In this case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market share would increase to 39% for the truck drivers and to 81% for the transport companies.</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4199AE1-7F77-4711-8F05-FDE1C00A5C83}"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4199AE1-7F77-4711-8F05-FDE1C00A5C8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Potenziali</a:t>
            </a:r>
            <a:r>
              <a:rPr lang="en-US" dirty="0" smtClean="0"/>
              <a:t> </a:t>
            </a:r>
            <a:r>
              <a:rPr lang="en-US" dirty="0" err="1" smtClean="0"/>
              <a:t>concorrenti</a:t>
            </a:r>
            <a:r>
              <a:rPr lang="en-US" dirty="0" smtClean="0"/>
              <a:t> </a:t>
            </a:r>
            <a:r>
              <a:rPr lang="en-US" dirty="0" err="1" smtClean="0"/>
              <a:t>di</a:t>
            </a:r>
            <a:r>
              <a:rPr lang="en-US" dirty="0" smtClean="0"/>
              <a:t> </a:t>
            </a:r>
            <a:r>
              <a:rPr lang="en-US" dirty="0" err="1" smtClean="0"/>
              <a:t>fernetti</a:t>
            </a:r>
            <a:r>
              <a:rPr lang="en-US" dirty="0" smtClean="0"/>
              <a:t>: </a:t>
            </a:r>
            <a:r>
              <a:rPr lang="en-US" dirty="0" err="1" smtClean="0"/>
              <a:t>autoporto</a:t>
            </a:r>
            <a:r>
              <a:rPr lang="en-US" baseline="0" dirty="0" smtClean="0"/>
              <a:t> </a:t>
            </a:r>
            <a:r>
              <a:rPr lang="en-US" baseline="0" dirty="0" err="1" smtClean="0"/>
              <a:t>di</a:t>
            </a:r>
            <a:r>
              <a:rPr lang="en-US" baseline="0" dirty="0" smtClean="0"/>
              <a:t> San Andrea (</a:t>
            </a:r>
            <a:r>
              <a:rPr lang="en-US" baseline="0" dirty="0" err="1" smtClean="0"/>
              <a:t>Gorizia</a:t>
            </a:r>
            <a:r>
              <a:rPr lang="en-US" baseline="0" dirty="0" smtClean="0"/>
              <a:t>), </a:t>
            </a:r>
            <a:r>
              <a:rPr lang="en-US" baseline="0" dirty="0" err="1" smtClean="0"/>
              <a:t>interporto</a:t>
            </a:r>
            <a:r>
              <a:rPr lang="en-US" baseline="0" dirty="0" smtClean="0"/>
              <a:t> </a:t>
            </a:r>
            <a:r>
              <a:rPr lang="en-US" baseline="0" dirty="0" err="1" smtClean="0"/>
              <a:t>di</a:t>
            </a:r>
            <a:r>
              <a:rPr lang="en-US" baseline="0" dirty="0" smtClean="0"/>
              <a:t> </a:t>
            </a:r>
            <a:r>
              <a:rPr lang="en-US" baseline="0" dirty="0" err="1" smtClean="0"/>
              <a:t>Cervignano</a:t>
            </a:r>
            <a:r>
              <a:rPr lang="en-US" baseline="0" dirty="0" smtClean="0"/>
              <a:t> (Udine), terminal </a:t>
            </a:r>
            <a:r>
              <a:rPr lang="en-US" baseline="0" dirty="0" err="1" smtClean="0"/>
              <a:t>intermodale</a:t>
            </a:r>
            <a:r>
              <a:rPr lang="en-US" baseline="0" dirty="0" smtClean="0"/>
              <a:t> </a:t>
            </a:r>
            <a:r>
              <a:rPr lang="en-US" baseline="0" dirty="0" err="1" smtClean="0"/>
              <a:t>di</a:t>
            </a:r>
            <a:r>
              <a:rPr lang="en-US" baseline="0" dirty="0" smtClean="0"/>
              <a:t> </a:t>
            </a:r>
            <a:r>
              <a:rPr lang="en-US" baseline="0" dirty="0" err="1" smtClean="0"/>
              <a:t>Sezana</a:t>
            </a:r>
            <a:r>
              <a:rPr lang="en-US" baseline="0" dirty="0" smtClean="0"/>
              <a:t> (Slovenia).</a:t>
            </a:r>
            <a:endParaRPr lang="en-US" dirty="0" smtClean="0"/>
          </a:p>
          <a:p>
            <a:endParaRPr lang="en-US" dirty="0" smtClean="0"/>
          </a:p>
          <a:p>
            <a:r>
              <a:rPr lang="en-US" dirty="0" err="1" smtClean="0"/>
              <a:t>C’è</a:t>
            </a:r>
            <a:r>
              <a:rPr lang="en-US" baseline="0" dirty="0" smtClean="0"/>
              <a:t> un </a:t>
            </a:r>
            <a:r>
              <a:rPr lang="en-US" baseline="0" dirty="0" err="1" smtClean="0"/>
              <a:t>interesse</a:t>
            </a:r>
            <a:r>
              <a:rPr lang="en-US" baseline="0" dirty="0" smtClean="0"/>
              <a:t> </a:t>
            </a:r>
            <a:r>
              <a:rPr lang="en-US" baseline="0" dirty="0" err="1" smtClean="0"/>
              <a:t>crescente</a:t>
            </a:r>
            <a:r>
              <a:rPr lang="en-US" baseline="0" dirty="0" smtClean="0"/>
              <a:t> </a:t>
            </a:r>
            <a:r>
              <a:rPr lang="en-US" baseline="0" dirty="0" err="1" smtClean="0"/>
              <a:t>da</a:t>
            </a:r>
            <a:r>
              <a:rPr lang="en-US" baseline="0" dirty="0" smtClean="0"/>
              <a:t> parte </a:t>
            </a:r>
            <a:r>
              <a:rPr lang="en-US" baseline="0" dirty="0" err="1" smtClean="0"/>
              <a:t>dell’UE</a:t>
            </a:r>
            <a:r>
              <a:rPr lang="en-US" baseline="0" dirty="0" smtClean="0"/>
              <a:t> per la </a:t>
            </a:r>
            <a:r>
              <a:rPr lang="en-US" baseline="0" dirty="0" err="1" smtClean="0"/>
              <a:t>promozione</a:t>
            </a:r>
            <a:r>
              <a:rPr lang="en-US" baseline="0" dirty="0" smtClean="0"/>
              <a:t> </a:t>
            </a:r>
            <a:r>
              <a:rPr lang="en-US" baseline="0" dirty="0" err="1" smtClean="0"/>
              <a:t>di</a:t>
            </a:r>
            <a:r>
              <a:rPr lang="en-US" baseline="0" dirty="0" smtClean="0"/>
              <a:t> </a:t>
            </a:r>
            <a:r>
              <a:rPr lang="en-US" baseline="0" dirty="0" err="1" smtClean="0"/>
              <a:t>modalità</a:t>
            </a:r>
            <a:r>
              <a:rPr lang="en-US" baseline="0" dirty="0" smtClean="0"/>
              <a:t> </a:t>
            </a:r>
            <a:r>
              <a:rPr lang="en-US" baseline="0" dirty="0" err="1" smtClean="0"/>
              <a:t>di</a:t>
            </a:r>
            <a:r>
              <a:rPr lang="en-US" baseline="0" dirty="0" smtClean="0"/>
              <a:t> </a:t>
            </a:r>
            <a:r>
              <a:rPr lang="en-US" baseline="0" dirty="0" err="1" smtClean="0"/>
              <a:t>trasporto</a:t>
            </a:r>
            <a:r>
              <a:rPr lang="en-US" baseline="0" dirty="0" smtClean="0"/>
              <a:t> a minor </a:t>
            </a:r>
            <a:r>
              <a:rPr lang="en-US" baseline="0" dirty="0" err="1" smtClean="0"/>
              <a:t>impatto</a:t>
            </a:r>
            <a:r>
              <a:rPr lang="en-US" baseline="0" dirty="0" smtClean="0"/>
              <a:t> </a:t>
            </a:r>
            <a:r>
              <a:rPr lang="en-US" baseline="0" dirty="0" err="1" smtClean="0"/>
              <a:t>ambientale</a:t>
            </a:r>
            <a:r>
              <a:rPr lang="en-US" baseline="0" dirty="0" smtClean="0"/>
              <a:t> </a:t>
            </a:r>
          </a:p>
          <a:p>
            <a:r>
              <a:rPr lang="en-US" baseline="0" dirty="0" err="1" smtClean="0"/>
              <a:t>Secondo</a:t>
            </a:r>
            <a:r>
              <a:rPr lang="en-US" baseline="0" dirty="0" smtClean="0"/>
              <a:t> </a:t>
            </a:r>
            <a:r>
              <a:rPr lang="en-US" baseline="0" dirty="0" err="1" smtClean="0"/>
              <a:t>Okombi</a:t>
            </a:r>
            <a:r>
              <a:rPr lang="en-US" baseline="0" dirty="0" smtClean="0"/>
              <a:t>, </a:t>
            </a:r>
            <a:r>
              <a:rPr lang="en-US" baseline="0" dirty="0" err="1" smtClean="0"/>
              <a:t>società</a:t>
            </a:r>
            <a:r>
              <a:rPr lang="en-US" baseline="0" dirty="0" smtClean="0"/>
              <a:t> </a:t>
            </a:r>
            <a:r>
              <a:rPr lang="en-US" baseline="0" dirty="0" err="1" smtClean="0"/>
              <a:t>delle</a:t>
            </a:r>
            <a:r>
              <a:rPr lang="en-US" baseline="0" dirty="0" smtClean="0"/>
              <a:t> </a:t>
            </a:r>
            <a:r>
              <a:rPr lang="en-US" baseline="0" dirty="0" err="1" smtClean="0"/>
              <a:t>ferrovie</a:t>
            </a:r>
            <a:r>
              <a:rPr lang="en-US" baseline="0" dirty="0" smtClean="0"/>
              <a:t> </a:t>
            </a:r>
            <a:r>
              <a:rPr lang="en-US" baseline="0" dirty="0" err="1" smtClean="0"/>
              <a:t>austriache</a:t>
            </a:r>
            <a:r>
              <a:rPr lang="en-US" baseline="0" dirty="0" smtClean="0"/>
              <a:t> </a:t>
            </a:r>
            <a:r>
              <a:rPr lang="en-US" baseline="0" dirty="0" err="1" smtClean="0"/>
              <a:t>divisione</a:t>
            </a:r>
            <a:r>
              <a:rPr lang="en-US" baseline="0" dirty="0" smtClean="0"/>
              <a:t> </a:t>
            </a:r>
            <a:r>
              <a:rPr lang="en-US" baseline="0" dirty="0" err="1" smtClean="0"/>
              <a:t>trasporto</a:t>
            </a:r>
            <a:r>
              <a:rPr lang="en-US" baseline="0" dirty="0" smtClean="0"/>
              <a:t> merci via </a:t>
            </a:r>
            <a:r>
              <a:rPr lang="en-US" baseline="0" dirty="0" err="1" smtClean="0"/>
              <a:t>combinato</a:t>
            </a:r>
            <a:r>
              <a:rPr lang="en-US" baseline="0" dirty="0" smtClean="0"/>
              <a:t>, le </a:t>
            </a:r>
            <a:r>
              <a:rPr lang="en-US" baseline="0" dirty="0" err="1" smtClean="0"/>
              <a:t>riduzioni</a:t>
            </a:r>
            <a:r>
              <a:rPr lang="en-US" baseline="0" dirty="0" smtClean="0"/>
              <a:t> </a:t>
            </a:r>
            <a:r>
              <a:rPr lang="en-US" baseline="0" dirty="0" err="1" smtClean="0"/>
              <a:t>di</a:t>
            </a:r>
            <a:r>
              <a:rPr lang="en-US" baseline="0" dirty="0" smtClean="0"/>
              <a:t> </a:t>
            </a:r>
            <a:r>
              <a:rPr lang="en-US" baseline="0" dirty="0" err="1" smtClean="0"/>
              <a:t>emissioni</a:t>
            </a:r>
            <a:r>
              <a:rPr lang="en-US" baseline="0" dirty="0" smtClean="0"/>
              <a:t> </a:t>
            </a:r>
            <a:r>
              <a:rPr lang="en-US" baseline="0" dirty="0" err="1" smtClean="0"/>
              <a:t>inquinanti</a:t>
            </a:r>
            <a:r>
              <a:rPr lang="en-US" baseline="0" dirty="0" smtClean="0"/>
              <a:t> </a:t>
            </a:r>
            <a:r>
              <a:rPr lang="en-US" baseline="0" dirty="0" err="1" smtClean="0"/>
              <a:t>derivabili</a:t>
            </a:r>
            <a:r>
              <a:rPr lang="en-US" baseline="0" dirty="0" smtClean="0"/>
              <a:t> </a:t>
            </a:r>
            <a:r>
              <a:rPr lang="en-US" baseline="0" dirty="0" err="1" smtClean="0"/>
              <a:t>dal</a:t>
            </a:r>
            <a:r>
              <a:rPr lang="en-US" baseline="0" dirty="0" smtClean="0"/>
              <a:t> </a:t>
            </a:r>
            <a:r>
              <a:rPr lang="en-US" baseline="0" dirty="0" err="1" smtClean="0"/>
              <a:t>passaggio</a:t>
            </a:r>
            <a:r>
              <a:rPr lang="en-US" baseline="0" dirty="0" smtClean="0"/>
              <a:t> </a:t>
            </a:r>
            <a:r>
              <a:rPr lang="en-US" baseline="0" dirty="0" err="1" smtClean="0"/>
              <a:t>dal</a:t>
            </a:r>
            <a:r>
              <a:rPr lang="en-US" baseline="0" dirty="0" smtClean="0"/>
              <a:t> </a:t>
            </a:r>
            <a:r>
              <a:rPr lang="en-US" baseline="0" dirty="0" err="1" smtClean="0"/>
              <a:t>tutto</a:t>
            </a:r>
            <a:r>
              <a:rPr lang="en-US" baseline="0" dirty="0" smtClean="0"/>
              <a:t> </a:t>
            </a:r>
            <a:r>
              <a:rPr lang="en-US" baseline="0" dirty="0" err="1" smtClean="0"/>
              <a:t>strada</a:t>
            </a:r>
            <a:r>
              <a:rPr lang="en-US" baseline="0" dirty="0" smtClean="0"/>
              <a:t> al </a:t>
            </a:r>
            <a:r>
              <a:rPr lang="en-US" baseline="0" dirty="0" err="1" smtClean="0"/>
              <a:t>RoMo</a:t>
            </a:r>
            <a:r>
              <a:rPr lang="en-US" baseline="0" dirty="0" smtClean="0"/>
              <a:t> per </a:t>
            </a:r>
            <a:r>
              <a:rPr lang="en-US" baseline="0" dirty="0" err="1" smtClean="0"/>
              <a:t>coppia</a:t>
            </a:r>
            <a:r>
              <a:rPr lang="en-US" baseline="0" dirty="0" smtClean="0"/>
              <a:t> </a:t>
            </a:r>
            <a:r>
              <a:rPr lang="en-US" baseline="0" dirty="0" err="1" smtClean="0"/>
              <a:t>di</a:t>
            </a:r>
            <a:r>
              <a:rPr lang="en-US" baseline="0" dirty="0" smtClean="0"/>
              <a:t> </a:t>
            </a:r>
            <a:r>
              <a:rPr lang="en-US" baseline="0" dirty="0" err="1" smtClean="0"/>
              <a:t>treni</a:t>
            </a:r>
            <a:r>
              <a:rPr lang="en-US" baseline="0" dirty="0" smtClean="0"/>
              <a:t> </a:t>
            </a:r>
            <a:r>
              <a:rPr lang="en-US" baseline="0" dirty="0" err="1" smtClean="0"/>
              <a:t>sarebbero</a:t>
            </a:r>
            <a:r>
              <a:rPr lang="en-US" baseline="0" dirty="0" smtClean="0"/>
              <a:t> </a:t>
            </a:r>
            <a:r>
              <a:rPr lang="en-US" baseline="0" dirty="0" err="1" smtClean="0"/>
              <a:t>pari</a:t>
            </a:r>
            <a:r>
              <a:rPr lang="en-US" baseline="0" dirty="0" smtClean="0"/>
              <a:t> al 96% per NO2, all’80% per CO2 e </a:t>
            </a:r>
            <a:r>
              <a:rPr lang="en-US" baseline="0" dirty="0" err="1" smtClean="0"/>
              <a:t>particolato</a:t>
            </a:r>
            <a:r>
              <a:rPr lang="en-US" baseline="0" dirty="0" smtClean="0"/>
              <a:t> </a:t>
            </a:r>
            <a:r>
              <a:rPr lang="en-US" baseline="0" dirty="0" err="1" smtClean="0"/>
              <a:t>ed</a:t>
            </a:r>
            <a:r>
              <a:rPr lang="en-US" baseline="0" dirty="0" smtClean="0"/>
              <a:t> al 59% per SO2. </a:t>
            </a:r>
            <a:r>
              <a:rPr lang="en-US" baseline="0" dirty="0" err="1" smtClean="0"/>
              <a:t>l’UIRR</a:t>
            </a:r>
            <a:r>
              <a:rPr lang="en-US" baseline="0" dirty="0" smtClean="0"/>
              <a:t> </a:t>
            </a:r>
            <a:r>
              <a:rPr lang="en-US" baseline="0" dirty="0" err="1" smtClean="0"/>
              <a:t>riporta</a:t>
            </a:r>
            <a:r>
              <a:rPr lang="en-US" baseline="0" dirty="0" smtClean="0"/>
              <a:t> </a:t>
            </a:r>
            <a:r>
              <a:rPr lang="en-US" baseline="0" dirty="0" err="1" smtClean="0"/>
              <a:t>dati</a:t>
            </a:r>
            <a:r>
              <a:rPr lang="en-US" baseline="0" dirty="0" smtClean="0"/>
              <a:t> </a:t>
            </a:r>
            <a:r>
              <a:rPr lang="en-US" baseline="0" dirty="0" err="1" smtClean="0"/>
              <a:t>meno</a:t>
            </a:r>
            <a:r>
              <a:rPr lang="en-US" baseline="0" dirty="0" smtClean="0"/>
              <a:t> </a:t>
            </a:r>
            <a:r>
              <a:rPr lang="en-US" baseline="0" dirty="0" err="1" smtClean="0"/>
              <a:t>favorevoli</a:t>
            </a:r>
            <a:r>
              <a:rPr lang="en-US" baseline="0" dirty="0" smtClean="0"/>
              <a:t> al </a:t>
            </a:r>
            <a:r>
              <a:rPr lang="en-US" baseline="0" dirty="0" err="1" smtClean="0"/>
              <a:t>combinato</a:t>
            </a:r>
            <a:r>
              <a:rPr lang="en-US" baseline="0" dirty="0" smtClean="0"/>
              <a:t> ma </a:t>
            </a:r>
            <a:r>
              <a:rPr lang="en-US" baseline="0" dirty="0" err="1" smtClean="0"/>
              <a:t>pur</a:t>
            </a:r>
            <a:r>
              <a:rPr lang="en-US" baseline="0" dirty="0" smtClean="0"/>
              <a:t> </a:t>
            </a:r>
            <a:r>
              <a:rPr lang="en-US" baseline="0" dirty="0" err="1" smtClean="0"/>
              <a:t>sempre</a:t>
            </a:r>
            <a:r>
              <a:rPr lang="en-US" baseline="0" dirty="0" smtClean="0"/>
              <a:t> </a:t>
            </a:r>
            <a:r>
              <a:rPr lang="en-US" baseline="0" dirty="0" err="1" smtClean="0"/>
              <a:t>significativi</a:t>
            </a:r>
            <a:r>
              <a:rPr lang="en-US" baseline="0" dirty="0" smtClean="0"/>
              <a:t>: </a:t>
            </a:r>
            <a:r>
              <a:rPr lang="en-US" baseline="0" dirty="0" err="1" smtClean="0"/>
              <a:t>riduzioni</a:t>
            </a:r>
            <a:r>
              <a:rPr lang="en-US" baseline="0" dirty="0" smtClean="0"/>
              <a:t> </a:t>
            </a:r>
            <a:r>
              <a:rPr lang="en-US" baseline="0" dirty="0" err="1" smtClean="0"/>
              <a:t>di</a:t>
            </a:r>
            <a:r>
              <a:rPr lang="en-US" baseline="0" dirty="0" smtClean="0"/>
              <a:t> CO2 </a:t>
            </a:r>
            <a:r>
              <a:rPr lang="en-US" baseline="0" dirty="0" err="1" smtClean="0"/>
              <a:t>pari</a:t>
            </a:r>
            <a:r>
              <a:rPr lang="en-US" baseline="0" dirty="0" smtClean="0"/>
              <a:t> al 55% per </a:t>
            </a:r>
            <a:r>
              <a:rPr lang="en-US" baseline="0" dirty="0" err="1" smtClean="0"/>
              <a:t>il</a:t>
            </a:r>
            <a:r>
              <a:rPr lang="en-US" baseline="0" dirty="0" smtClean="0"/>
              <a:t> </a:t>
            </a:r>
            <a:r>
              <a:rPr lang="en-US" baseline="0" dirty="0" err="1" smtClean="0"/>
              <a:t>combinato</a:t>
            </a:r>
            <a:r>
              <a:rPr lang="en-US" baseline="0" dirty="0" smtClean="0"/>
              <a:t> non </a:t>
            </a:r>
            <a:r>
              <a:rPr lang="en-US" baseline="0" dirty="0" err="1" smtClean="0"/>
              <a:t>accompagnato</a:t>
            </a:r>
            <a:r>
              <a:rPr lang="en-US" baseline="0" dirty="0" smtClean="0"/>
              <a:t> </a:t>
            </a:r>
            <a:r>
              <a:rPr lang="en-US" baseline="0" dirty="0" err="1" smtClean="0"/>
              <a:t>ed</a:t>
            </a:r>
            <a:r>
              <a:rPr lang="en-US" baseline="0" dirty="0" smtClean="0"/>
              <a:t> al 18% per </a:t>
            </a:r>
            <a:r>
              <a:rPr lang="en-US" baseline="0" dirty="0" err="1" smtClean="0"/>
              <a:t>RoMo</a:t>
            </a:r>
            <a:r>
              <a:rPr lang="en-US" baseline="0" dirty="0" smtClean="0"/>
              <a:t>, con un </a:t>
            </a:r>
            <a:r>
              <a:rPr lang="en-US" baseline="0" dirty="0" err="1" smtClean="0"/>
              <a:t>risparmio</a:t>
            </a:r>
            <a:r>
              <a:rPr lang="en-US" baseline="0" dirty="0" smtClean="0"/>
              <a:t> </a:t>
            </a:r>
            <a:r>
              <a:rPr lang="en-US" baseline="0" dirty="0" err="1" smtClean="0"/>
              <a:t>di</a:t>
            </a:r>
            <a:r>
              <a:rPr lang="en-US" baseline="0" dirty="0" smtClean="0"/>
              <a:t> </a:t>
            </a:r>
            <a:r>
              <a:rPr lang="en-US" baseline="0" dirty="0" err="1" smtClean="0"/>
              <a:t>consumo</a:t>
            </a:r>
            <a:r>
              <a:rPr lang="en-US" baseline="0" dirty="0" smtClean="0"/>
              <a:t> </a:t>
            </a:r>
            <a:r>
              <a:rPr lang="en-US" baseline="0" dirty="0" err="1" smtClean="0"/>
              <a:t>emergetico</a:t>
            </a:r>
            <a:r>
              <a:rPr lang="en-US" baseline="0" dirty="0" smtClean="0"/>
              <a:t> </a:t>
            </a:r>
            <a:r>
              <a:rPr lang="en-US" baseline="0" dirty="0" err="1" smtClean="0"/>
              <a:t>pari</a:t>
            </a:r>
            <a:r>
              <a:rPr lang="en-US" baseline="0" dirty="0" smtClean="0"/>
              <a:t> al 29% per </a:t>
            </a:r>
            <a:r>
              <a:rPr lang="en-US" baseline="0" dirty="0" err="1" smtClean="0"/>
              <a:t>il</a:t>
            </a:r>
            <a:r>
              <a:rPr lang="en-US" baseline="0" dirty="0" smtClean="0"/>
              <a:t> non </a:t>
            </a:r>
            <a:r>
              <a:rPr lang="en-US" baseline="0" dirty="0" err="1" smtClean="0"/>
              <a:t>accompagnato</a:t>
            </a:r>
            <a:r>
              <a:rPr lang="en-US" baseline="0" dirty="0" smtClean="0"/>
              <a:t> </a:t>
            </a:r>
            <a:r>
              <a:rPr lang="en-US" baseline="0" dirty="0" err="1" smtClean="0"/>
              <a:t>ed</a:t>
            </a:r>
            <a:r>
              <a:rPr lang="en-US" baseline="0" dirty="0" smtClean="0"/>
              <a:t> all’11% per </a:t>
            </a:r>
            <a:r>
              <a:rPr lang="en-US" baseline="0" dirty="0" err="1" smtClean="0"/>
              <a:t>l’accompagnato</a:t>
            </a:r>
            <a:r>
              <a:rPr lang="en-US" baseline="0" dirty="0" smtClean="0"/>
              <a:t>.</a:t>
            </a:r>
          </a:p>
          <a:p>
            <a:r>
              <a:rPr lang="en-US" baseline="0" dirty="0" smtClean="0"/>
              <a:t>ma …</a:t>
            </a:r>
            <a:r>
              <a:rPr lang="en-US" baseline="0" dirty="0" err="1" smtClean="0"/>
              <a:t>l</a:t>
            </a:r>
            <a:r>
              <a:rPr lang="en-US" dirty="0" err="1" smtClean="0"/>
              <a:t>etteralmente</a:t>
            </a:r>
            <a:r>
              <a:rPr lang="en-US" dirty="0" smtClean="0"/>
              <a:t> </a:t>
            </a:r>
            <a:r>
              <a:rPr lang="en-US" dirty="0" err="1" smtClean="0"/>
              <a:t>da</a:t>
            </a:r>
            <a:r>
              <a:rPr lang="en-US" dirty="0" smtClean="0"/>
              <a:t> </a:t>
            </a:r>
            <a:r>
              <a:rPr lang="en-US" dirty="0" err="1" smtClean="0"/>
              <a:t>Desiderio</a:t>
            </a:r>
            <a:r>
              <a:rPr lang="en-US" dirty="0" smtClean="0"/>
              <a:t> et al 2008 p. 2 “Motorways of the sea and rolling highways: from the users’ point of view”, “the success and durability of such projects depend on many factors,</a:t>
            </a:r>
            <a:r>
              <a:rPr lang="en-US" baseline="0" dirty="0" smtClean="0"/>
              <a:t> the most important being the truckers and forwarders will to use the services”.</a:t>
            </a:r>
          </a:p>
          <a:p>
            <a:endParaRPr lang="en-US" baseline="0" dirty="0" smtClean="0"/>
          </a:p>
          <a:p>
            <a:r>
              <a:rPr lang="en-US" baseline="0" dirty="0" err="1" smtClean="0"/>
              <a:t>Aspetti</a:t>
            </a:r>
            <a:r>
              <a:rPr lang="en-US" baseline="0" dirty="0" smtClean="0"/>
              <a:t> </a:t>
            </a:r>
            <a:r>
              <a:rPr lang="en-US" baseline="0" dirty="0" err="1" smtClean="0"/>
              <a:t>interessanti</a:t>
            </a:r>
            <a:r>
              <a:rPr lang="en-US" baseline="0" dirty="0" smtClean="0"/>
              <a:t> del </a:t>
            </a:r>
            <a:r>
              <a:rPr lang="en-US" baseline="0" dirty="0" err="1" smtClean="0"/>
              <a:t>progetto</a:t>
            </a:r>
            <a:r>
              <a:rPr lang="en-US" baseline="0" dirty="0" smtClean="0"/>
              <a:t>:</a:t>
            </a:r>
          </a:p>
          <a:p>
            <a:pPr marL="228600" indent="-228600">
              <a:buAutoNum type="arabicParenR"/>
            </a:pPr>
            <a:r>
              <a:rPr lang="en-US" baseline="0" dirty="0" err="1" smtClean="0"/>
              <a:t>Lunghezza</a:t>
            </a:r>
            <a:r>
              <a:rPr lang="en-US" baseline="0" dirty="0" smtClean="0"/>
              <a:t> = km 960 </a:t>
            </a:r>
            <a:r>
              <a:rPr lang="en-US" baseline="0" dirty="0" err="1" smtClean="0"/>
              <a:t>fra</a:t>
            </a:r>
            <a:r>
              <a:rPr lang="en-US" baseline="0" dirty="0" smtClean="0"/>
              <a:t> </a:t>
            </a:r>
            <a:r>
              <a:rPr lang="en-US" baseline="0" dirty="0" err="1" smtClean="0"/>
              <a:t>i</a:t>
            </a:r>
            <a:r>
              <a:rPr lang="en-US" baseline="0" dirty="0" smtClean="0"/>
              <a:t> </a:t>
            </a:r>
            <a:r>
              <a:rPr lang="en-US" baseline="0" dirty="0" err="1" smtClean="0"/>
              <a:t>più</a:t>
            </a:r>
            <a:r>
              <a:rPr lang="en-US" baseline="0" dirty="0" smtClean="0"/>
              <a:t> </a:t>
            </a:r>
            <a:r>
              <a:rPr lang="en-US" baseline="0" dirty="0" err="1" smtClean="0"/>
              <a:t>lunghi</a:t>
            </a:r>
            <a:r>
              <a:rPr lang="en-US" baseline="0" dirty="0" smtClean="0"/>
              <a:t> </a:t>
            </a:r>
            <a:r>
              <a:rPr lang="en-US" baseline="0" dirty="0" err="1" smtClean="0"/>
              <a:t>esistenti</a:t>
            </a:r>
            <a:r>
              <a:rPr lang="en-US" baseline="0" dirty="0" smtClean="0"/>
              <a:t> (</a:t>
            </a:r>
            <a:r>
              <a:rPr lang="en-US" baseline="0" dirty="0" err="1" smtClean="0"/>
              <a:t>eccezione</a:t>
            </a:r>
            <a:r>
              <a:rPr lang="en-US" baseline="0" dirty="0" smtClean="0"/>
              <a:t> </a:t>
            </a:r>
            <a:r>
              <a:rPr lang="en-US" baseline="0" dirty="0" err="1" smtClean="0"/>
              <a:t>Parpignan</a:t>
            </a:r>
            <a:r>
              <a:rPr lang="en-US" baseline="0" dirty="0" smtClean="0"/>
              <a:t> </a:t>
            </a:r>
            <a:r>
              <a:rPr lang="en-US" baseline="0" dirty="0" err="1" smtClean="0"/>
              <a:t>Francia</a:t>
            </a:r>
            <a:r>
              <a:rPr lang="en-US" baseline="0" dirty="0" smtClean="0"/>
              <a:t> – </a:t>
            </a:r>
            <a:r>
              <a:rPr lang="en-US" baseline="0" dirty="0" err="1" smtClean="0"/>
              <a:t>Bettembourg</a:t>
            </a:r>
            <a:r>
              <a:rPr lang="en-US" baseline="0" dirty="0" smtClean="0"/>
              <a:t> </a:t>
            </a:r>
            <a:r>
              <a:rPr lang="en-US" baseline="0" dirty="0" err="1" smtClean="0"/>
              <a:t>Lussemburgo</a:t>
            </a:r>
            <a:r>
              <a:rPr lang="en-US" baseline="0" dirty="0" smtClean="0"/>
              <a:t>)</a:t>
            </a:r>
          </a:p>
          <a:p>
            <a:pPr marL="228600" indent="-228600">
              <a:buAutoNum type="arabicParenR"/>
            </a:pPr>
            <a:r>
              <a:rPr lang="en-US" baseline="0" dirty="0" err="1" smtClean="0"/>
              <a:t>Numerosi</a:t>
            </a:r>
            <a:r>
              <a:rPr lang="en-US" baseline="0" dirty="0" smtClean="0"/>
              <a:t> </a:t>
            </a:r>
            <a:r>
              <a:rPr lang="en-US" baseline="0" dirty="0" err="1" smtClean="0"/>
              <a:t>paesi</a:t>
            </a:r>
            <a:r>
              <a:rPr lang="en-US" baseline="0" dirty="0" smtClean="0"/>
              <a:t> (Italia, Slovenia, </a:t>
            </a:r>
            <a:r>
              <a:rPr lang="en-US" baseline="0" dirty="0" err="1" smtClean="0"/>
              <a:t>Ungheria</a:t>
            </a:r>
            <a:r>
              <a:rPr lang="en-US" baseline="0" dirty="0" smtClean="0"/>
              <a:t>, </a:t>
            </a:r>
            <a:r>
              <a:rPr lang="en-US" baseline="0" dirty="0" err="1" smtClean="0"/>
              <a:t>Ucraina</a:t>
            </a:r>
            <a:r>
              <a:rPr lang="en-US" baseline="0" dirty="0" smtClean="0"/>
              <a:t>) </a:t>
            </a:r>
            <a:r>
              <a:rPr lang="en-US" baseline="0" dirty="0" err="1" smtClean="0"/>
              <a:t>molti</a:t>
            </a:r>
            <a:r>
              <a:rPr lang="en-US" baseline="0" dirty="0" smtClean="0"/>
              <a:t> </a:t>
            </a:r>
            <a:r>
              <a:rPr lang="en-US" baseline="0" dirty="0" err="1" smtClean="0"/>
              <a:t>dei</a:t>
            </a:r>
            <a:r>
              <a:rPr lang="en-US" baseline="0" dirty="0" smtClean="0"/>
              <a:t> </a:t>
            </a:r>
            <a:r>
              <a:rPr lang="en-US" baseline="0" dirty="0" err="1" smtClean="0"/>
              <a:t>quali</a:t>
            </a:r>
            <a:r>
              <a:rPr lang="en-US" baseline="0" dirty="0" smtClean="0"/>
              <a:t> con </a:t>
            </a:r>
            <a:r>
              <a:rPr lang="en-US" baseline="0" dirty="0" err="1" smtClean="0"/>
              <a:t>una</a:t>
            </a:r>
            <a:r>
              <a:rPr lang="en-US" baseline="0" dirty="0" smtClean="0"/>
              <a:t> </a:t>
            </a:r>
            <a:r>
              <a:rPr lang="en-US" baseline="0" dirty="0" err="1" smtClean="0"/>
              <a:t>lunga</a:t>
            </a:r>
            <a:r>
              <a:rPr lang="en-US" baseline="0" dirty="0" smtClean="0"/>
              <a:t> </a:t>
            </a:r>
            <a:r>
              <a:rPr lang="en-US" baseline="0" dirty="0" err="1" smtClean="0"/>
              <a:t>ed</a:t>
            </a:r>
            <a:r>
              <a:rPr lang="en-US" baseline="0" dirty="0" smtClean="0"/>
              <a:t> </a:t>
            </a:r>
            <a:r>
              <a:rPr lang="en-US" baseline="0" dirty="0" err="1" smtClean="0"/>
              <a:t>intensa</a:t>
            </a:r>
            <a:r>
              <a:rPr lang="en-US" baseline="0" dirty="0" smtClean="0"/>
              <a:t> </a:t>
            </a:r>
            <a:r>
              <a:rPr lang="en-US" baseline="0" dirty="0" err="1" smtClean="0"/>
              <a:t>tradizione</a:t>
            </a:r>
            <a:r>
              <a:rPr lang="en-US" baseline="0" dirty="0" smtClean="0"/>
              <a:t> </a:t>
            </a:r>
            <a:r>
              <a:rPr lang="en-US" baseline="0" dirty="0" err="1" smtClean="0"/>
              <a:t>di</a:t>
            </a:r>
            <a:r>
              <a:rPr lang="en-US" baseline="0" dirty="0" smtClean="0"/>
              <a:t> </a:t>
            </a:r>
            <a:r>
              <a:rPr lang="en-US" baseline="0" dirty="0" err="1" smtClean="0"/>
              <a:t>trasporto</a:t>
            </a:r>
            <a:r>
              <a:rPr lang="en-US" baseline="0" dirty="0" smtClean="0"/>
              <a:t> merci e </a:t>
            </a:r>
            <a:r>
              <a:rPr lang="en-US" baseline="0" dirty="0" err="1" smtClean="0"/>
              <a:t>persone</a:t>
            </a:r>
            <a:r>
              <a:rPr lang="en-US" baseline="0" dirty="0" smtClean="0"/>
              <a:t> via </a:t>
            </a:r>
            <a:r>
              <a:rPr lang="en-US" baseline="0" dirty="0" err="1" smtClean="0"/>
              <a:t>ferro</a:t>
            </a:r>
            <a:endParaRPr lang="en-US" baseline="0" dirty="0" smtClean="0"/>
          </a:p>
          <a:p>
            <a:pPr marL="228600" indent="-228600">
              <a:buAutoNum type="arabicParenR"/>
            </a:pPr>
            <a:r>
              <a:rPr lang="en-US" baseline="0" dirty="0" err="1" smtClean="0"/>
              <a:t>Pesi</a:t>
            </a:r>
            <a:r>
              <a:rPr lang="en-US" baseline="0" dirty="0" smtClean="0"/>
              <a:t> con </a:t>
            </a:r>
            <a:r>
              <a:rPr lang="en-US" baseline="0" dirty="0" err="1" smtClean="0"/>
              <a:t>tassi</a:t>
            </a:r>
            <a:r>
              <a:rPr lang="en-US" baseline="0" dirty="0" smtClean="0"/>
              <a:t> </a:t>
            </a:r>
            <a:r>
              <a:rPr lang="en-US" baseline="0" dirty="0" err="1" smtClean="0"/>
              <a:t>di</a:t>
            </a:r>
            <a:r>
              <a:rPr lang="en-US" baseline="0" dirty="0" smtClean="0"/>
              <a:t> </a:t>
            </a:r>
            <a:r>
              <a:rPr lang="en-US" baseline="0" dirty="0" err="1" smtClean="0"/>
              <a:t>trasporto</a:t>
            </a:r>
            <a:r>
              <a:rPr lang="en-US" baseline="0" dirty="0" smtClean="0"/>
              <a:t> merci in </a:t>
            </a:r>
            <a:r>
              <a:rPr lang="en-US" baseline="0" dirty="0" err="1" smtClean="0"/>
              <a:t>crescita</a:t>
            </a:r>
            <a:endParaRPr lang="en-US" baseline="0" dirty="0" smtClean="0"/>
          </a:p>
          <a:p>
            <a:pPr marL="228600" indent="-228600">
              <a:buAutoNum type="arabicParenR"/>
            </a:pPr>
            <a:r>
              <a:rPr lang="en-US" baseline="0" dirty="0" err="1" smtClean="0"/>
              <a:t>Paesi</a:t>
            </a:r>
            <a:r>
              <a:rPr lang="en-US" baseline="0" dirty="0" smtClean="0"/>
              <a:t> </a:t>
            </a:r>
            <a:r>
              <a:rPr lang="en-US" baseline="0" dirty="0" err="1" smtClean="0"/>
              <a:t>di</a:t>
            </a:r>
            <a:r>
              <a:rPr lang="en-US" baseline="0" dirty="0" smtClean="0"/>
              <a:t> </a:t>
            </a:r>
            <a:r>
              <a:rPr lang="en-US" baseline="0" dirty="0" err="1" smtClean="0"/>
              <a:t>transito</a:t>
            </a:r>
            <a:r>
              <a:rPr lang="en-US" baseline="0" dirty="0" smtClean="0"/>
              <a:t> </a:t>
            </a:r>
            <a:r>
              <a:rPr lang="en-US" baseline="0" dirty="0" err="1" smtClean="0"/>
              <a:t>fra</a:t>
            </a:r>
            <a:r>
              <a:rPr lang="en-US" baseline="0" dirty="0" smtClean="0"/>
              <a:t> </a:t>
            </a:r>
            <a:r>
              <a:rPr lang="en-US" baseline="0" dirty="0" err="1" smtClean="0"/>
              <a:t>est</a:t>
            </a:r>
            <a:r>
              <a:rPr lang="en-US" baseline="0" dirty="0" smtClean="0"/>
              <a:t> </a:t>
            </a:r>
            <a:r>
              <a:rPr lang="en-US" baseline="0" dirty="0" err="1" smtClean="0"/>
              <a:t>ed</a:t>
            </a:r>
            <a:r>
              <a:rPr lang="en-US" baseline="0" dirty="0" smtClean="0"/>
              <a:t> </a:t>
            </a:r>
            <a:r>
              <a:rPr lang="en-US" baseline="0" dirty="0" err="1" smtClean="0"/>
              <a:t>ovest</a:t>
            </a:r>
            <a:r>
              <a:rPr lang="en-US" baseline="0" dirty="0" smtClean="0"/>
              <a:t> come la </a:t>
            </a:r>
            <a:r>
              <a:rPr lang="en-US" baseline="0" dirty="0" err="1" smtClean="0"/>
              <a:t>slovenia</a:t>
            </a:r>
            <a:r>
              <a:rPr lang="en-US" baseline="0" dirty="0" smtClean="0"/>
              <a:t> </a:t>
            </a:r>
            <a:r>
              <a:rPr lang="en-US" baseline="0" dirty="0" err="1" smtClean="0"/>
              <a:t>che</a:t>
            </a:r>
            <a:r>
              <a:rPr lang="en-US" baseline="0" dirty="0" smtClean="0"/>
              <a:t> </a:t>
            </a:r>
            <a:r>
              <a:rPr lang="en-US" baseline="0" dirty="0" err="1" smtClean="0"/>
              <a:t>potrebbero</a:t>
            </a:r>
            <a:r>
              <a:rPr lang="en-US" baseline="0" dirty="0" smtClean="0"/>
              <a:t> molto </a:t>
            </a:r>
            <a:r>
              <a:rPr lang="en-US" baseline="0" dirty="0" err="1" smtClean="0"/>
              <a:t>verosimilmente</a:t>
            </a:r>
            <a:r>
              <a:rPr lang="en-US" baseline="0" dirty="0" smtClean="0"/>
              <a:t> </a:t>
            </a:r>
            <a:r>
              <a:rPr lang="en-US" baseline="0" dirty="0" err="1" smtClean="0"/>
              <a:t>adottare</a:t>
            </a:r>
            <a:r>
              <a:rPr lang="en-US" baseline="0" dirty="0" smtClean="0"/>
              <a:t> </a:t>
            </a:r>
            <a:r>
              <a:rPr lang="en-US" baseline="0" dirty="0" err="1" smtClean="0"/>
              <a:t>una</a:t>
            </a:r>
            <a:r>
              <a:rPr lang="en-US" baseline="0" dirty="0" smtClean="0"/>
              <a:t> </a:t>
            </a:r>
            <a:r>
              <a:rPr lang="en-US" baseline="0" dirty="0" err="1" smtClean="0"/>
              <a:t>politica</a:t>
            </a:r>
            <a:r>
              <a:rPr lang="en-US" baseline="0" dirty="0" smtClean="0"/>
              <a:t> </a:t>
            </a:r>
            <a:r>
              <a:rPr lang="en-US" baseline="0" dirty="0" err="1" smtClean="0"/>
              <a:t>di</a:t>
            </a:r>
            <a:r>
              <a:rPr lang="en-US" baseline="0" dirty="0" smtClean="0"/>
              <a:t> </a:t>
            </a:r>
            <a:r>
              <a:rPr lang="en-US" baseline="0" dirty="0" err="1" smtClean="0"/>
              <a:t>limitazione</a:t>
            </a:r>
            <a:r>
              <a:rPr lang="en-US" baseline="0" dirty="0" smtClean="0"/>
              <a:t> o </a:t>
            </a:r>
            <a:r>
              <a:rPr lang="en-US" baseline="0" dirty="0" err="1" smtClean="0"/>
              <a:t>tassazione</a:t>
            </a:r>
            <a:r>
              <a:rPr lang="en-US" baseline="0" dirty="0" smtClean="0"/>
              <a:t> </a:t>
            </a:r>
            <a:r>
              <a:rPr lang="en-US" baseline="0" dirty="0" err="1" smtClean="0"/>
              <a:t>dei</a:t>
            </a:r>
            <a:r>
              <a:rPr lang="en-US" baseline="0" dirty="0" smtClean="0"/>
              <a:t> </a:t>
            </a:r>
            <a:r>
              <a:rPr lang="en-US" baseline="0" dirty="0" err="1" smtClean="0"/>
              <a:t>veicoli</a:t>
            </a:r>
            <a:r>
              <a:rPr lang="en-US" baseline="0" dirty="0" smtClean="0"/>
              <a:t> </a:t>
            </a:r>
            <a:r>
              <a:rPr lang="en-US" baseline="0" dirty="0" err="1" smtClean="0"/>
              <a:t>pesanti</a:t>
            </a:r>
            <a:r>
              <a:rPr lang="en-US" baseline="0" dirty="0" smtClean="0"/>
              <a:t> </a:t>
            </a:r>
            <a:r>
              <a:rPr lang="en-US" baseline="0" dirty="0" err="1" smtClean="0"/>
              <a:t>similmente</a:t>
            </a:r>
            <a:r>
              <a:rPr lang="en-US" baseline="0" dirty="0" smtClean="0"/>
              <a:t> a </a:t>
            </a:r>
            <a:r>
              <a:rPr lang="en-US" baseline="0" dirty="0" err="1" smtClean="0"/>
              <a:t>quanto</a:t>
            </a:r>
            <a:r>
              <a:rPr lang="en-US" baseline="0" dirty="0" smtClean="0"/>
              <a:t> </a:t>
            </a:r>
            <a:r>
              <a:rPr lang="en-US" baseline="0" dirty="0" err="1" smtClean="0"/>
              <a:t>fatto</a:t>
            </a:r>
            <a:r>
              <a:rPr lang="en-US" baseline="0" dirty="0" smtClean="0"/>
              <a:t> </a:t>
            </a:r>
            <a:r>
              <a:rPr lang="en-US" baseline="0" dirty="0" err="1" smtClean="0"/>
              <a:t>dalla</a:t>
            </a:r>
            <a:r>
              <a:rPr lang="en-US" baseline="0" dirty="0" smtClean="0"/>
              <a:t> </a:t>
            </a:r>
            <a:r>
              <a:rPr lang="en-US" baseline="0" dirty="0" err="1" smtClean="0"/>
              <a:t>Svizzera</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Corridoio</a:t>
            </a:r>
            <a:r>
              <a:rPr lang="en-US" baseline="0" dirty="0" smtClean="0"/>
              <a:t> V </a:t>
            </a:r>
            <a:r>
              <a:rPr lang="en-US" baseline="0" dirty="0" err="1" smtClean="0"/>
              <a:t>tra</a:t>
            </a:r>
            <a:r>
              <a:rPr lang="en-US" baseline="0" dirty="0" smtClean="0"/>
              <a:t> </a:t>
            </a:r>
            <a:r>
              <a:rPr lang="en-US" baseline="0" dirty="0" err="1" smtClean="0"/>
              <a:t>Barcellone</a:t>
            </a:r>
            <a:r>
              <a:rPr lang="en-US" baseline="0" dirty="0" smtClean="0"/>
              <a:t> e Kiev</a:t>
            </a:r>
          </a:p>
          <a:p>
            <a:r>
              <a:rPr lang="en-US" sz="1200" kern="1200" dirty="0" smtClean="0">
                <a:solidFill>
                  <a:schemeClr val="tx1"/>
                </a:solidFill>
                <a:latin typeface="+mn-lt"/>
                <a:ea typeface="+mn-ea"/>
                <a:cs typeface="+mn-cs"/>
              </a:rPr>
              <a:t>Based on the data collected by the </a:t>
            </a:r>
            <a:r>
              <a:rPr lang="en-US" sz="1200" kern="1200" dirty="0" err="1" smtClean="0">
                <a:solidFill>
                  <a:schemeClr val="tx1"/>
                </a:solidFill>
                <a:latin typeface="+mn-lt"/>
                <a:ea typeface="+mn-ea"/>
                <a:cs typeface="+mn-cs"/>
              </a:rPr>
              <a:t>Fernetti</a:t>
            </a:r>
            <a:r>
              <a:rPr lang="en-US" sz="1200" kern="1200" dirty="0" smtClean="0">
                <a:solidFill>
                  <a:schemeClr val="tx1"/>
                </a:solidFill>
                <a:latin typeface="+mn-lt"/>
                <a:ea typeface="+mn-ea"/>
                <a:cs typeface="+mn-cs"/>
              </a:rPr>
              <a:t> Terminal in 2009, it is estimated that about 50,000 trucks stop in a year in </a:t>
            </a:r>
            <a:r>
              <a:rPr lang="en-US" sz="1200" kern="1200" dirty="0" err="1" smtClean="0">
                <a:solidFill>
                  <a:schemeClr val="tx1"/>
                </a:solidFill>
                <a:latin typeface="+mn-lt"/>
                <a:ea typeface="+mn-ea"/>
                <a:cs typeface="+mn-cs"/>
              </a:rPr>
              <a:t>Fernetti</a:t>
            </a:r>
            <a:r>
              <a:rPr lang="en-US" sz="1200" kern="1200" dirty="0" smtClean="0">
                <a:solidFill>
                  <a:schemeClr val="tx1"/>
                </a:solidFill>
                <a:latin typeface="+mn-lt"/>
                <a:ea typeface="+mn-ea"/>
                <a:cs typeface="+mn-cs"/>
              </a:rPr>
              <a:t>, of which it can be estimated that 26,303 take the Chop-</a:t>
            </a:r>
            <a:r>
              <a:rPr lang="en-US" sz="1200" kern="1200" dirty="0" err="1" smtClean="0">
                <a:solidFill>
                  <a:schemeClr val="tx1"/>
                </a:solidFill>
                <a:latin typeface="+mn-lt"/>
                <a:ea typeface="+mn-ea"/>
                <a:cs typeface="+mn-cs"/>
              </a:rPr>
              <a:t>Fernetti</a:t>
            </a:r>
            <a:r>
              <a:rPr lang="en-US" sz="1200" kern="1200" dirty="0" smtClean="0">
                <a:solidFill>
                  <a:schemeClr val="tx1"/>
                </a:solidFill>
                <a:latin typeface="+mn-lt"/>
                <a:ea typeface="+mn-ea"/>
                <a:cs typeface="+mn-cs"/>
              </a:rPr>
              <a:t> route. This makes a potential demand of about 114 trucks a day</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it-IT" sz="1200" b="1" kern="1200" dirty="0" smtClean="0">
                <a:solidFill>
                  <a:schemeClr val="tx1"/>
                </a:solidFill>
                <a:latin typeface="+mn-lt"/>
                <a:ea typeface="+mn-ea"/>
                <a:cs typeface="+mn-cs"/>
              </a:rPr>
              <a:t>INTERPORTO</a:t>
            </a:r>
            <a:r>
              <a:rPr lang="it-IT" sz="1200" b="0" kern="1200" dirty="0" smtClean="0">
                <a:solidFill>
                  <a:schemeClr val="tx1"/>
                </a:solidFill>
                <a:latin typeface="+mn-lt"/>
                <a:ea typeface="+mn-ea"/>
                <a:cs typeface="+mn-cs"/>
              </a:rPr>
              <a:t> </a:t>
            </a:r>
            <a:r>
              <a:rPr lang="it-IT" sz="1200" b="1" kern="1200" dirty="0" smtClean="0">
                <a:solidFill>
                  <a:schemeClr val="tx1"/>
                </a:solidFill>
                <a:latin typeface="+mn-lt"/>
                <a:ea typeface="+mn-ea"/>
                <a:cs typeface="+mn-cs"/>
              </a:rPr>
              <a:t/>
            </a:r>
            <a:br>
              <a:rPr lang="it-IT" sz="1200" b="1" kern="1200" dirty="0" smtClean="0">
                <a:solidFill>
                  <a:schemeClr val="tx1"/>
                </a:solidFill>
                <a:latin typeface="+mn-lt"/>
                <a:ea typeface="+mn-ea"/>
                <a:cs typeface="+mn-cs"/>
              </a:rPr>
            </a:br>
            <a:r>
              <a:rPr lang="it-IT" sz="1200" b="0" kern="1200" dirty="0" smtClean="0">
                <a:solidFill>
                  <a:schemeClr val="tx1"/>
                </a:solidFill>
                <a:latin typeface="+mn-lt"/>
                <a:ea typeface="+mn-ea"/>
                <a:cs typeface="+mn-cs"/>
              </a:rPr>
              <a:t>Infrastruttura di grandi dimensioni che, oltre a consentire concretamente il trasporto combinato e intermodale, offre una quantità di servizi connessi alla manipolazione e al trattamento della merce. Deve essere dotato di uno scalo ferroviario, di una sede doganale, di magazzini e di strutture di collegamento con la rete stradale, con porti ed aeroporti di una determinata area geografica. Centro in grado di smistare merci trasportare su strada e su rotaia. I più importanti dispongono di magazzini interni, negli ultimi anni queste strutture si stanno organizzando per effettuare anche attività a valore aggiunto. (Filippi)</a:t>
            </a:r>
          </a:p>
          <a:p>
            <a:r>
              <a:rPr lang="it-IT" sz="1200" b="1" kern="1200" dirty="0" smtClean="0">
                <a:solidFill>
                  <a:schemeClr val="tx1"/>
                </a:solidFill>
                <a:latin typeface="+mn-lt"/>
                <a:ea typeface="+mn-ea"/>
                <a:cs typeface="+mn-cs"/>
              </a:rPr>
              <a:t>TRANSPORTO COMBINATO</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Trasporto intermodale le cui percorrenze europee si effettuano principalmente per ferrovia, vie navigabili, o per mare, mentre i percorsi iniziali e/o terminali, i più corti possibili, sono realizzati su strada. </a:t>
            </a:r>
          </a:p>
          <a:p>
            <a:r>
              <a:rPr lang="it-IT" sz="1200" b="1" kern="1200" dirty="0" smtClean="0">
                <a:solidFill>
                  <a:schemeClr val="tx1"/>
                </a:solidFill>
                <a:latin typeface="+mn-lt"/>
                <a:ea typeface="+mn-ea"/>
                <a:cs typeface="+mn-cs"/>
              </a:rPr>
              <a:t>TRASPORTO INTERMODALE</a:t>
            </a:r>
          </a:p>
          <a:p>
            <a:r>
              <a:rPr lang="it-IT" sz="1200" kern="1200" dirty="0" smtClean="0">
                <a:solidFill>
                  <a:schemeClr val="tx1"/>
                </a:solidFill>
                <a:latin typeface="+mn-lt"/>
                <a:ea typeface="+mn-ea"/>
                <a:cs typeface="+mn-cs"/>
              </a:rPr>
              <a:t>Trasferimento di una merce che utilizza più modi di trasporto ma con una stessa unità di carico. L'unità di carico può essere un veicolo stradale ovvero una unità di trasporto intermodale (container, o cassa mobile ovvero semirimorchio). </a:t>
            </a:r>
          </a:p>
          <a:p>
            <a:r>
              <a:rPr lang="it-IT" sz="1200" kern="1200" baseline="0" dirty="0" smtClean="0">
                <a:solidFill>
                  <a:schemeClr val="tx1"/>
                </a:solidFill>
                <a:latin typeface="+mn-lt"/>
                <a:ea typeface="+mn-ea"/>
                <a:cs typeface="+mn-cs"/>
              </a:rPr>
              <a:t>CEMT: Conferenza Europea dei Ministri dei Trasporti (organismo intergovernativo istituito a Bruxelles nel 1953) </a:t>
            </a:r>
          </a:p>
          <a:p>
            <a:endParaRPr lang="it-IT" sz="1200" kern="1200" baseline="0" dirty="0" smtClean="0">
              <a:solidFill>
                <a:schemeClr val="tx1"/>
              </a:solidFill>
              <a:latin typeface="+mn-lt"/>
              <a:ea typeface="+mn-ea"/>
              <a:cs typeface="+mn-cs"/>
            </a:endParaRPr>
          </a:p>
          <a:p>
            <a:r>
              <a:rPr lang="it-IT" sz="1200" b="1" kern="1200" baseline="0" dirty="0" smtClean="0">
                <a:solidFill>
                  <a:schemeClr val="tx1"/>
                </a:solidFill>
                <a:latin typeface="+mn-lt"/>
                <a:ea typeface="+mn-ea"/>
                <a:cs typeface="+mn-cs"/>
              </a:rPr>
              <a:t>APPARTENENTI ALLA PIATTAFORMA LOGISTICA REGIONALE ANCHE</a:t>
            </a:r>
          </a:p>
          <a:p>
            <a:r>
              <a:rPr lang="it-IT" sz="1200" u="sng" kern="1200" baseline="0" dirty="0" smtClean="0">
                <a:solidFill>
                  <a:schemeClr val="tx1"/>
                </a:solidFill>
                <a:latin typeface="+mn-lt"/>
                <a:ea typeface="+mn-ea"/>
                <a:cs typeface="+mn-cs"/>
              </a:rPr>
              <a:t>AUTOPORTO DI Gorizia </a:t>
            </a:r>
            <a:r>
              <a:rPr lang="it-IT" u="sng" dirty="0" smtClean="0"/>
              <a:t>La SDAG Gorizia S.p.A., </a:t>
            </a:r>
            <a:r>
              <a:rPr lang="it-IT" dirty="0" smtClean="0"/>
              <a:t>costituita nel 1982, è la società che gestisce la piattaforma infrastrutturale e logistica sul confine italo-sloveno. Tale complesso che si estende su un'area di 600.000 mq, è situato in posizione strategica, essendo il punto d'incontro di diverse direttrici di traffico da e per il Centro-Europa e offre una vasta gamma di servizi al commercio internazionale ed al trasporto.</a:t>
            </a:r>
          </a:p>
          <a:p>
            <a:r>
              <a:rPr lang="it-IT" u="sng" dirty="0" smtClean="0"/>
              <a:t>INTERPORTO ALPEADRIA DI CERVIGNIANO </a:t>
            </a:r>
            <a:r>
              <a:rPr lang="it-IT" dirty="0" smtClean="0"/>
              <a:t>L'interporto, adiacente allo scalo ferroviario di Cervignano, si colloca in prossimità dei due corridoi plurimodali identificati dal Piano Generale dei Trasporti: il Pedealpino-Padano (Torino-Milano-Venezia-Trieste/Udine-Tarvisio) ed il Trasversale Orientale (Roma-Cesena-Venezia-Udine-Tarvisio) che sono parte della rete europea</a:t>
            </a:r>
          </a:p>
          <a:p>
            <a:r>
              <a:rPr lang="it-IT" u="sng" dirty="0" smtClean="0"/>
              <a:t>L'Interporto - Centro Ingrosso di Pordenone</a:t>
            </a:r>
            <a:r>
              <a:rPr lang="it-IT" dirty="0" smtClean="0"/>
              <a:t>, collegato direttamente alla linea ferroviaria Udine – Venezia, è l'unico centro logistico e di commercio all'ingrosso attivo in Friuli Venezia Giulia.</a:t>
            </a:r>
          </a:p>
          <a:p>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4199AE1-7F77-4711-8F05-FDE1C00A5C8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4199AE1-7F77-4711-8F05-FDE1C00A5C8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first part aimed at understanding the degree of knowledge and experience of the respondent with the </a:t>
            </a:r>
            <a:r>
              <a:rPr lang="en-US" sz="1200" kern="1200" dirty="0" err="1" smtClean="0">
                <a:solidFill>
                  <a:schemeClr val="tx1"/>
                </a:solidFill>
                <a:latin typeface="+mn-lt"/>
                <a:ea typeface="+mn-ea"/>
                <a:cs typeface="+mn-cs"/>
              </a:rPr>
              <a:t>RoMo</a:t>
            </a:r>
            <a:r>
              <a:rPr lang="en-US" sz="1200" kern="1200" dirty="0" smtClean="0">
                <a:solidFill>
                  <a:schemeClr val="tx1"/>
                </a:solidFill>
                <a:latin typeface="+mn-lt"/>
                <a:ea typeface="+mn-ea"/>
                <a:cs typeface="+mn-cs"/>
              </a:rPr>
              <a:t> technique, his role in the organization of the trip and his preference regarding travel times, dates and destination, information on the actual cost that he incurs traveling by road (fuel, highway tolls, taxes) and on the current travel times needed and on the rout followed</a:t>
            </a:r>
            <a:endParaRPr lang="en-US" dirty="0"/>
          </a:p>
        </p:txBody>
      </p:sp>
      <p:sp>
        <p:nvSpPr>
          <p:cNvPr id="4" name="Slide Number Placeholder 3"/>
          <p:cNvSpPr>
            <a:spLocks noGrp="1"/>
          </p:cNvSpPr>
          <p:nvPr>
            <p:ph type="sldNum" sz="quarter" idx="10"/>
          </p:nvPr>
        </p:nvSpPr>
        <p:spPr/>
        <p:txBody>
          <a:bodyPr/>
          <a:lstStyle/>
          <a:p>
            <a:fld id="{D4199AE1-7F77-4711-8F05-FDE1C00A5C8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16/06/2010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12000" r="-1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16/06/2010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Word_Macro-Enabled_Document2.docm"/><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Office_Word_Macro-Enabled_Document3.docm"/><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package" Target="../embeddings/Microsoft_Office_Word_Macro-Enabled_Document4.docm"/><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package" Target="../embeddings/Microsoft_Office_Word_Macro-Enabled_Document5.docm"/><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package" Target="../embeddings/Microsoft_Office_Word_Macro-Enabled_Document6.docm"/><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Macro-Enabled_Document1.docm"/></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764705"/>
            <a:ext cx="7772400" cy="2835746"/>
          </a:xfrm>
        </p:spPr>
        <p:txBody>
          <a:bodyPr>
            <a:normAutofit/>
          </a:bodyPr>
          <a:lstStyle/>
          <a:p>
            <a:r>
              <a:rPr lang="it-IT" dirty="0" smtClean="0"/>
              <a:t>La scelta fra tutto strada e autostrada viaggiante? </a:t>
            </a:r>
            <a:br>
              <a:rPr lang="it-IT" dirty="0" smtClean="0"/>
            </a:br>
            <a:r>
              <a:rPr lang="it-IT" dirty="0" smtClean="0"/>
              <a:t>Un caso di studio relativo al terminal intermodale di Trieste.</a:t>
            </a:r>
            <a:endParaRPr lang="it-IT" dirty="0"/>
          </a:p>
        </p:txBody>
      </p:sp>
      <p:sp>
        <p:nvSpPr>
          <p:cNvPr id="3" name="Sottotitolo 2"/>
          <p:cNvSpPr>
            <a:spLocks noGrp="1"/>
          </p:cNvSpPr>
          <p:nvPr>
            <p:ph type="subTitle" idx="1"/>
          </p:nvPr>
        </p:nvSpPr>
        <p:spPr>
          <a:xfrm>
            <a:off x="1071538" y="4857760"/>
            <a:ext cx="6984776" cy="1752600"/>
          </a:xfrm>
        </p:spPr>
        <p:txBody>
          <a:bodyPr>
            <a:normAutofit fontScale="70000" lnSpcReduction="20000"/>
          </a:bodyPr>
          <a:lstStyle/>
          <a:p>
            <a:r>
              <a:rPr lang="it-IT" dirty="0" smtClean="0">
                <a:solidFill>
                  <a:schemeClr val="tx1"/>
                </a:solidFill>
              </a:rPr>
              <a:t>Danielis, R., Rotaris, L., Buzzulini, L., Biktimirova, E. </a:t>
            </a:r>
          </a:p>
          <a:p>
            <a:endParaRPr lang="it-IT" dirty="0" smtClean="0">
              <a:solidFill>
                <a:schemeClr val="tx1"/>
              </a:solidFill>
            </a:endParaRPr>
          </a:p>
          <a:p>
            <a:r>
              <a:rPr lang="it-IT" dirty="0" smtClean="0">
                <a:solidFill>
                  <a:schemeClr val="tx1"/>
                </a:solidFill>
              </a:rPr>
              <a:t>Dipartimento di Scienze Economiche, Aziendali, Matematiche e Statistiche, </a:t>
            </a:r>
          </a:p>
          <a:p>
            <a:r>
              <a:rPr lang="it-IT" dirty="0" smtClean="0">
                <a:solidFill>
                  <a:schemeClr val="tx1"/>
                </a:solidFill>
              </a:rPr>
              <a:t>Università degli Studi di Trieste, Italy</a:t>
            </a:r>
            <a:endParaRPr lang="it-IT"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12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Risultati </a:t>
            </a:r>
            <a:r>
              <a:rPr lang="it-IT" dirty="0" err="1" smtClean="0"/>
              <a:t>econometrici</a:t>
            </a:r>
            <a:endParaRPr lang="it-IT" dirty="0"/>
          </a:p>
        </p:txBody>
      </p:sp>
      <p:graphicFrame>
        <p:nvGraphicFramePr>
          <p:cNvPr id="4" name="Content Placeholder 3"/>
          <p:cNvGraphicFramePr>
            <a:graphicFrameLocks noChangeAspect="1"/>
          </p:cNvGraphicFramePr>
          <p:nvPr>
            <p:ph idx="1"/>
          </p:nvPr>
        </p:nvGraphicFramePr>
        <p:xfrm>
          <a:off x="127000" y="1289050"/>
          <a:ext cx="8986838" cy="5249863"/>
        </p:xfrm>
        <a:graphic>
          <a:graphicData uri="http://schemas.openxmlformats.org/presentationml/2006/ole">
            <p:oleObj spid="_x0000_s39938" name="Macro-Enabled Template" r:id="rId5" imgW="5111806" imgH="2985363" progId="Word.DocumentMacroEnabled.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12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di scenario</a:t>
            </a:r>
            <a:endParaRPr lang="it-IT" dirty="0"/>
          </a:p>
        </p:txBody>
      </p:sp>
      <p:graphicFrame>
        <p:nvGraphicFramePr>
          <p:cNvPr id="4" name="Content Placeholder 3"/>
          <p:cNvGraphicFramePr>
            <a:graphicFrameLocks noChangeAspect="1"/>
          </p:cNvGraphicFramePr>
          <p:nvPr>
            <p:ph idx="1"/>
          </p:nvPr>
        </p:nvGraphicFramePr>
        <p:xfrm>
          <a:off x="290513" y="1312863"/>
          <a:ext cx="8478837" cy="4743450"/>
        </p:xfrm>
        <a:graphic>
          <a:graphicData uri="http://schemas.openxmlformats.org/presentationml/2006/ole">
            <p:oleObj spid="_x0000_s40962" name="Macro-Enabled Template" r:id="rId5" imgW="6271077" imgH="3508260" progId="Word.DocumentMacroEnabled.12">
              <p:embed/>
            </p:oleObj>
          </a:graphicData>
        </a:graphic>
      </p:graphicFrame>
      <p:sp>
        <p:nvSpPr>
          <p:cNvPr id="5" name="Rettangolo 4"/>
          <p:cNvSpPr/>
          <p:nvPr/>
        </p:nvSpPr>
        <p:spPr>
          <a:xfrm>
            <a:off x="3059832" y="1268760"/>
            <a:ext cx="5472608" cy="4536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12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di scenario</a:t>
            </a:r>
            <a:endParaRPr lang="it-IT" dirty="0"/>
          </a:p>
        </p:txBody>
      </p:sp>
      <p:graphicFrame>
        <p:nvGraphicFramePr>
          <p:cNvPr id="4" name="Content Placeholder 3"/>
          <p:cNvGraphicFramePr>
            <a:graphicFrameLocks noChangeAspect="1"/>
          </p:cNvGraphicFramePr>
          <p:nvPr>
            <p:ph idx="1"/>
          </p:nvPr>
        </p:nvGraphicFramePr>
        <p:xfrm>
          <a:off x="290513" y="1312863"/>
          <a:ext cx="8478837" cy="4743450"/>
        </p:xfrm>
        <a:graphic>
          <a:graphicData uri="http://schemas.openxmlformats.org/presentationml/2006/ole">
            <p:oleObj spid="_x0000_s73730" name="Macro-Enabled Template" r:id="rId5" imgW="6271077" imgH="3508260" progId="Word.DocumentMacroEnabled.12">
              <p:embed/>
            </p:oleObj>
          </a:graphicData>
        </a:graphic>
      </p:graphicFrame>
      <p:sp>
        <p:nvSpPr>
          <p:cNvPr id="5" name="Rettangolo 4"/>
          <p:cNvSpPr/>
          <p:nvPr/>
        </p:nvSpPr>
        <p:spPr>
          <a:xfrm>
            <a:off x="4716016" y="1268760"/>
            <a:ext cx="3816424" cy="4536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12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di scenario</a:t>
            </a:r>
            <a:endParaRPr lang="it-IT" dirty="0"/>
          </a:p>
        </p:txBody>
      </p:sp>
      <p:graphicFrame>
        <p:nvGraphicFramePr>
          <p:cNvPr id="4" name="Content Placeholder 3"/>
          <p:cNvGraphicFramePr>
            <a:graphicFrameLocks noChangeAspect="1"/>
          </p:cNvGraphicFramePr>
          <p:nvPr>
            <p:ph idx="1"/>
          </p:nvPr>
        </p:nvGraphicFramePr>
        <p:xfrm>
          <a:off x="290513" y="1312863"/>
          <a:ext cx="8478837" cy="4743450"/>
        </p:xfrm>
        <a:graphic>
          <a:graphicData uri="http://schemas.openxmlformats.org/presentationml/2006/ole">
            <p:oleObj spid="_x0000_s74754" name="Macro-Enabled Template" r:id="rId5" imgW="6271077" imgH="3508260" progId="Word.DocumentMacroEnabled.12">
              <p:embed/>
            </p:oleObj>
          </a:graphicData>
        </a:graphic>
      </p:graphicFrame>
      <p:sp>
        <p:nvSpPr>
          <p:cNvPr id="5" name="Rettangolo 4"/>
          <p:cNvSpPr/>
          <p:nvPr/>
        </p:nvSpPr>
        <p:spPr>
          <a:xfrm>
            <a:off x="6660232" y="1268760"/>
            <a:ext cx="1872208" cy="4536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12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di scenario</a:t>
            </a:r>
            <a:endParaRPr lang="it-IT" dirty="0"/>
          </a:p>
        </p:txBody>
      </p:sp>
      <p:graphicFrame>
        <p:nvGraphicFramePr>
          <p:cNvPr id="4" name="Content Placeholder 3"/>
          <p:cNvGraphicFramePr>
            <a:graphicFrameLocks noChangeAspect="1"/>
          </p:cNvGraphicFramePr>
          <p:nvPr>
            <p:ph idx="1"/>
          </p:nvPr>
        </p:nvGraphicFramePr>
        <p:xfrm>
          <a:off x="290513" y="1312863"/>
          <a:ext cx="8478837" cy="4743450"/>
        </p:xfrm>
        <a:graphic>
          <a:graphicData uri="http://schemas.openxmlformats.org/presentationml/2006/ole">
            <p:oleObj spid="_x0000_s75778" name="Macro-Enabled Template" r:id="rId5" imgW="6271077" imgH="3508260" progId="Word.DocumentMacroEnabled.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idx="1"/>
          </p:nvPr>
        </p:nvSpPr>
        <p:spPr>
          <a:xfrm>
            <a:off x="428596" y="1214422"/>
            <a:ext cx="8229600" cy="5286412"/>
          </a:xfrm>
        </p:spPr>
        <p:txBody>
          <a:bodyPr>
            <a:normAutofit fontScale="92500" lnSpcReduction="20000"/>
          </a:bodyPr>
          <a:lstStyle/>
          <a:p>
            <a:r>
              <a:rPr lang="it-IT" dirty="0" smtClean="0"/>
              <a:t>Fattori di successo del servizio RoMo:</a:t>
            </a:r>
          </a:p>
          <a:p>
            <a:pPr lvl="1"/>
            <a:r>
              <a:rPr lang="it-IT" dirty="0" smtClean="0"/>
              <a:t>Costo</a:t>
            </a:r>
          </a:p>
          <a:p>
            <a:pPr lvl="1"/>
            <a:r>
              <a:rPr lang="it-IT" dirty="0" smtClean="0"/>
              <a:t>Tempo di viaggio</a:t>
            </a:r>
          </a:p>
          <a:p>
            <a:pPr lvl="1"/>
            <a:r>
              <a:rPr lang="it-IT" dirty="0" smtClean="0"/>
              <a:t>Giorno di partenza</a:t>
            </a:r>
          </a:p>
          <a:p>
            <a:pPr lvl="1"/>
            <a:r>
              <a:rPr lang="it-IT" dirty="0" smtClean="0"/>
              <a:t>Variazioni </a:t>
            </a:r>
          </a:p>
          <a:p>
            <a:pPr lvl="2"/>
            <a:r>
              <a:rPr lang="it-IT" dirty="0" smtClean="0"/>
              <a:t>Pedaggio stradale </a:t>
            </a:r>
          </a:p>
          <a:p>
            <a:pPr lvl="2"/>
            <a:r>
              <a:rPr lang="it-IT" dirty="0" smtClean="0"/>
              <a:t>Regolamentazione tempi marcia/sosta autotrasporto</a:t>
            </a:r>
          </a:p>
          <a:p>
            <a:pPr lvl="2"/>
            <a:r>
              <a:rPr lang="it-IT" dirty="0" smtClean="0"/>
              <a:t>Divieto trasporto merci durante la notte </a:t>
            </a:r>
          </a:p>
          <a:p>
            <a:pPr lvl="2"/>
            <a:r>
              <a:rPr lang="it-IT" dirty="0" smtClean="0"/>
              <a:t>Limiti massimi portata utile mezzi pesanti</a:t>
            </a:r>
          </a:p>
          <a:p>
            <a:pPr lvl="1"/>
            <a:r>
              <a:rPr lang="it-IT" dirty="0" smtClean="0"/>
              <a:t>Promozione del servizio presso utenti potenziali</a:t>
            </a:r>
          </a:p>
          <a:p>
            <a:r>
              <a:rPr lang="it-IT" dirty="0" smtClean="0"/>
              <a:t>Necessità espandere il campione indagato in particolare per la componente rappresentativa delle compagnie di trasporto e degli spedizionieri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Sommario</a:t>
            </a:r>
            <a:endParaRPr lang="it-IT" dirty="0"/>
          </a:p>
        </p:txBody>
      </p:sp>
      <p:sp>
        <p:nvSpPr>
          <p:cNvPr id="3" name="Segnaposto contenuto 2"/>
          <p:cNvSpPr>
            <a:spLocks noGrp="1"/>
          </p:cNvSpPr>
          <p:nvPr>
            <p:ph idx="1"/>
          </p:nvPr>
        </p:nvSpPr>
        <p:spPr/>
        <p:txBody>
          <a:bodyPr>
            <a:normAutofit/>
          </a:bodyPr>
          <a:lstStyle/>
          <a:p>
            <a:r>
              <a:rPr lang="it-IT" dirty="0" smtClean="0"/>
              <a:t>Obiettivo della ricerca</a:t>
            </a:r>
          </a:p>
          <a:p>
            <a:r>
              <a:rPr lang="it-IT" dirty="0" smtClean="0"/>
              <a:t>Caratteristiche del terminal di </a:t>
            </a:r>
            <a:r>
              <a:rPr lang="it-IT" dirty="0" err="1" smtClean="0"/>
              <a:t>Fernetti</a:t>
            </a:r>
            <a:endParaRPr lang="it-IT" dirty="0" smtClean="0"/>
          </a:p>
          <a:p>
            <a:r>
              <a:rPr lang="it-IT" dirty="0" smtClean="0"/>
              <a:t>Caratteristiche del servizio rilevanti</a:t>
            </a:r>
          </a:p>
          <a:p>
            <a:r>
              <a:rPr lang="it-IT" dirty="0" smtClean="0"/>
              <a:t>Questionario di rilevazione delle preferenze</a:t>
            </a:r>
          </a:p>
          <a:p>
            <a:r>
              <a:rPr lang="it-IT" dirty="0" smtClean="0"/>
              <a:t>Caratteristiche del campione</a:t>
            </a:r>
          </a:p>
          <a:p>
            <a:r>
              <a:rPr lang="it-IT" dirty="0" smtClean="0"/>
              <a:t>Risultati </a:t>
            </a:r>
            <a:r>
              <a:rPr lang="it-IT" dirty="0" err="1" smtClean="0"/>
              <a:t>econometrici</a:t>
            </a:r>
            <a:r>
              <a:rPr lang="it-IT" dirty="0" smtClean="0"/>
              <a:t> ed analisi di scenario</a:t>
            </a:r>
          </a:p>
          <a:p>
            <a:r>
              <a:rPr lang="it-IT" dirty="0" smtClean="0"/>
              <a:t>Conclusioni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Obiettivo della ricerca</a:t>
            </a:r>
            <a:br>
              <a:rPr lang="it-IT" dirty="0" smtClean="0"/>
            </a:br>
            <a:endParaRPr lang="it-IT" dirty="0"/>
          </a:p>
        </p:txBody>
      </p:sp>
      <p:sp>
        <p:nvSpPr>
          <p:cNvPr id="3" name="Segnaposto contenuto 2"/>
          <p:cNvSpPr>
            <a:spLocks noGrp="1"/>
          </p:cNvSpPr>
          <p:nvPr>
            <p:ph idx="1"/>
          </p:nvPr>
        </p:nvSpPr>
        <p:spPr/>
        <p:txBody>
          <a:bodyPr/>
          <a:lstStyle/>
          <a:p>
            <a:r>
              <a:rPr lang="it-IT" dirty="0" smtClean="0"/>
              <a:t>Valutare la sostenibilità economico-finanziaria di un servizio </a:t>
            </a:r>
            <a:r>
              <a:rPr lang="it-IT" dirty="0" err="1" smtClean="0"/>
              <a:t>RoMo</a:t>
            </a:r>
            <a:r>
              <a:rPr lang="it-IT" dirty="0" smtClean="0"/>
              <a:t> avente come origine/destinazione il terminal intermodale di </a:t>
            </a:r>
            <a:r>
              <a:rPr lang="it-IT" dirty="0" err="1" smtClean="0"/>
              <a:t>Fernetti</a:t>
            </a:r>
            <a:endParaRPr lang="it-IT" dirty="0" smtClean="0"/>
          </a:p>
          <a:p>
            <a:r>
              <a:rPr lang="it-IT" dirty="0" smtClean="0"/>
              <a:t>Individuare le caratteristiche che renderebbero il servizio </a:t>
            </a:r>
            <a:r>
              <a:rPr lang="it-IT" dirty="0" err="1" smtClean="0"/>
              <a:t>RoMo</a:t>
            </a:r>
            <a:r>
              <a:rPr lang="it-IT" dirty="0" smtClean="0"/>
              <a:t> preferibile alla modalità tutto strada.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38"/>
            <a:ext cx="8229600" cy="1143000"/>
          </a:xfrm>
        </p:spPr>
        <p:txBody>
          <a:bodyPr/>
          <a:lstStyle/>
          <a:p>
            <a:r>
              <a:rPr lang="en-US" dirty="0" err="1" smtClean="0"/>
              <a:t>Fernetti</a:t>
            </a:r>
            <a:r>
              <a:rPr lang="en-US" dirty="0" smtClean="0"/>
              <a:t> - Chop</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71472" y="857232"/>
            <a:ext cx="8116543" cy="5411028"/>
          </a:xfrm>
          <a:prstGeom prst="rect">
            <a:avLst/>
          </a:prstGeom>
          <a:noFill/>
          <a:ln w="9525">
            <a:noFill/>
            <a:miter lim="800000"/>
            <a:headEnd/>
            <a:tailEnd/>
          </a:ln>
        </p:spPr>
      </p:pic>
      <p:sp>
        <p:nvSpPr>
          <p:cNvPr id="5" name="TextBox 4"/>
          <p:cNvSpPr txBox="1"/>
          <p:nvPr/>
        </p:nvSpPr>
        <p:spPr>
          <a:xfrm>
            <a:off x="500034" y="6286520"/>
            <a:ext cx="8143932" cy="646331"/>
          </a:xfrm>
          <a:prstGeom prst="rect">
            <a:avLst/>
          </a:prstGeom>
          <a:noFill/>
        </p:spPr>
        <p:txBody>
          <a:bodyPr wrap="square" rtlCol="0">
            <a:spAutoFit/>
          </a:bodyPr>
          <a:lstStyle/>
          <a:p>
            <a:r>
              <a:rPr lang="en-US" dirty="0" smtClean="0"/>
              <a:t>Republic of Slovenia, Ministry of Transport, Railways Directorate 2004 Intermodal Transport in the Republic of Slovenia Present state, opportunities and challenges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Terminal Intermodale di </a:t>
            </a:r>
            <a:r>
              <a:rPr lang="it-IT" dirty="0" err="1" smtClean="0"/>
              <a:t>Fernetti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Dotato di </a:t>
            </a:r>
          </a:p>
          <a:p>
            <a:pPr lvl="1"/>
            <a:r>
              <a:rPr lang="it-IT" dirty="0" smtClean="0"/>
              <a:t>magazzini per 24 mila mq.</a:t>
            </a:r>
          </a:p>
          <a:p>
            <a:pPr lvl="1"/>
            <a:r>
              <a:rPr lang="it-IT" dirty="0" smtClean="0"/>
              <a:t>130 mila mq. di piazzale</a:t>
            </a:r>
          </a:p>
          <a:p>
            <a:pPr lvl="1"/>
            <a:r>
              <a:rPr lang="it-IT" dirty="0" smtClean="0"/>
              <a:t>Ricettività fino a 150 carri ferroviari</a:t>
            </a:r>
          </a:p>
          <a:p>
            <a:r>
              <a:rPr lang="it-IT" dirty="0" smtClean="0"/>
              <a:t>60 case di spedizione, di trasporto e di spedizionieri doganali</a:t>
            </a:r>
          </a:p>
          <a:p>
            <a:r>
              <a:rPr lang="it-IT" dirty="0" smtClean="0"/>
              <a:t>Collegato direttamente con:</a:t>
            </a:r>
          </a:p>
          <a:p>
            <a:pPr lvl="1"/>
            <a:r>
              <a:rPr lang="it-IT" dirty="0" smtClean="0"/>
              <a:t> Stazione ferroviaria di Villa Opicina, abilitata  al traffico Intercontainer</a:t>
            </a:r>
          </a:p>
          <a:p>
            <a:pPr lvl="1"/>
            <a:r>
              <a:rPr lang="it-IT" dirty="0" smtClean="0"/>
              <a:t> Autostrada per Venezia (Italia - Svizzera -   Francia - Spagna)</a:t>
            </a:r>
          </a:p>
          <a:p>
            <a:pPr lvl="1"/>
            <a:r>
              <a:rPr lang="it-IT" dirty="0" smtClean="0"/>
              <a:t> Autostrada per Tarvisio (Austria - Germania)</a:t>
            </a:r>
          </a:p>
          <a:p>
            <a:pPr lvl="1"/>
            <a:r>
              <a:rPr lang="it-IT" dirty="0" smtClean="0"/>
              <a:t> Autostrada per Lubiana (Centro Est Europa)</a:t>
            </a:r>
          </a:p>
          <a:p>
            <a:r>
              <a:rPr lang="it-IT" dirty="0" smtClean="0"/>
              <a:t>Si trova:</a:t>
            </a:r>
          </a:p>
          <a:p>
            <a:pPr lvl="1"/>
            <a:r>
              <a:rPr lang="it-IT" dirty="0" smtClean="0"/>
              <a:t> A 18 km di autostrada dal Porto di Trieste</a:t>
            </a:r>
          </a:p>
          <a:p>
            <a:pPr lvl="1"/>
            <a:r>
              <a:rPr lang="it-IT" dirty="0" smtClean="0"/>
              <a:t> A 30 km di autostrada dall'Aeroporto di Ronchi dei Legionari</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Terminal Intermodale di Fernetti</a:t>
            </a:r>
            <a:endParaRPr lang="en-US" dirty="0"/>
          </a:p>
        </p:txBody>
      </p:sp>
      <p:pic>
        <p:nvPicPr>
          <p:cNvPr id="4" name="Content Placeholder 3" descr="map02.gif"/>
          <p:cNvPicPr>
            <a:picLocks noGrp="1" noChangeAspect="1"/>
          </p:cNvPicPr>
          <p:nvPr>
            <p:ph idx="1"/>
          </p:nvPr>
        </p:nvPicPr>
        <p:blipFill>
          <a:blip r:embed="rId3" cstate="print"/>
          <a:stretch>
            <a:fillRect/>
          </a:stretch>
        </p:blipFill>
        <p:spPr>
          <a:xfrm>
            <a:off x="642910" y="1822912"/>
            <a:ext cx="7929618" cy="404410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1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Terminal Intermodale di Fernetti</a:t>
            </a:r>
            <a:endParaRPr lang="en-US" dirty="0"/>
          </a:p>
        </p:txBody>
      </p:sp>
      <p:sp>
        <p:nvSpPr>
          <p:cNvPr id="3" name="Content Placeholder 2"/>
          <p:cNvSpPr>
            <a:spLocks noGrp="1"/>
          </p:cNvSpPr>
          <p:nvPr>
            <p:ph sz="half" idx="1"/>
          </p:nvPr>
        </p:nvSpPr>
        <p:spPr>
          <a:xfrm>
            <a:off x="457200" y="1600200"/>
            <a:ext cx="4038600" cy="5114948"/>
          </a:xfrm>
        </p:spPr>
        <p:txBody>
          <a:bodyPr>
            <a:normAutofit fontScale="70000" lnSpcReduction="20000"/>
          </a:bodyPr>
          <a:lstStyle/>
          <a:p>
            <a:r>
              <a:rPr lang="it-IT" dirty="0" smtClean="0"/>
              <a:t>Servizi</a:t>
            </a:r>
            <a:r>
              <a:rPr lang="en-US" dirty="0" smtClean="0"/>
              <a:t> </a:t>
            </a:r>
            <a:r>
              <a:rPr lang="en-US" dirty="0" err="1" smtClean="0"/>
              <a:t>doganali</a:t>
            </a:r>
            <a:endParaRPr lang="en-US" dirty="0" smtClean="0"/>
          </a:p>
          <a:p>
            <a:r>
              <a:rPr lang="en-US" dirty="0" err="1" smtClean="0"/>
              <a:t>Ufficio</a:t>
            </a:r>
            <a:r>
              <a:rPr lang="en-US" dirty="0" smtClean="0"/>
              <a:t> </a:t>
            </a:r>
            <a:r>
              <a:rPr lang="en-US" dirty="0" err="1" smtClean="0"/>
              <a:t>fitopatologo</a:t>
            </a:r>
            <a:endParaRPr lang="en-US" dirty="0" smtClean="0"/>
          </a:p>
          <a:p>
            <a:r>
              <a:rPr lang="en-US" dirty="0" err="1" smtClean="0"/>
              <a:t>Veterinario</a:t>
            </a:r>
            <a:r>
              <a:rPr lang="en-US" dirty="0" smtClean="0"/>
              <a:t> </a:t>
            </a:r>
            <a:r>
              <a:rPr lang="en-US" dirty="0" err="1" smtClean="0"/>
              <a:t>di</a:t>
            </a:r>
            <a:r>
              <a:rPr lang="en-US" dirty="0" smtClean="0"/>
              <a:t> confine</a:t>
            </a:r>
          </a:p>
          <a:p>
            <a:r>
              <a:rPr lang="en-US" dirty="0" err="1" smtClean="0"/>
              <a:t>Servizi</a:t>
            </a:r>
            <a:r>
              <a:rPr lang="en-US" dirty="0" smtClean="0"/>
              <a:t> </a:t>
            </a:r>
            <a:r>
              <a:rPr lang="en-US" dirty="0" err="1" smtClean="0"/>
              <a:t>sanitari</a:t>
            </a:r>
            <a:r>
              <a:rPr lang="en-US" dirty="0" smtClean="0"/>
              <a:t> per </a:t>
            </a:r>
            <a:r>
              <a:rPr lang="en-US" dirty="0" err="1" smtClean="0"/>
              <a:t>l’importazione</a:t>
            </a:r>
            <a:endParaRPr lang="en-US" dirty="0" smtClean="0"/>
          </a:p>
          <a:p>
            <a:r>
              <a:rPr lang="en-US" dirty="0" err="1" smtClean="0"/>
              <a:t>Distributore</a:t>
            </a:r>
            <a:r>
              <a:rPr lang="en-US" dirty="0" smtClean="0"/>
              <a:t> </a:t>
            </a:r>
            <a:r>
              <a:rPr lang="en-US" dirty="0" err="1" smtClean="0"/>
              <a:t>carburante</a:t>
            </a:r>
            <a:endParaRPr lang="en-US" dirty="0" smtClean="0"/>
          </a:p>
          <a:p>
            <a:r>
              <a:rPr lang="en-US" dirty="0" err="1" smtClean="0"/>
              <a:t>Officina</a:t>
            </a:r>
            <a:r>
              <a:rPr lang="en-US" dirty="0" smtClean="0"/>
              <a:t> </a:t>
            </a:r>
            <a:r>
              <a:rPr lang="en-US" dirty="0" err="1" smtClean="0"/>
              <a:t>specializzata</a:t>
            </a:r>
            <a:r>
              <a:rPr lang="en-US" dirty="0" smtClean="0"/>
              <a:t> per camion</a:t>
            </a:r>
          </a:p>
          <a:p>
            <a:r>
              <a:rPr lang="en-US" dirty="0" err="1" smtClean="0"/>
              <a:t>Gommista</a:t>
            </a:r>
            <a:endParaRPr lang="en-US" dirty="0" smtClean="0"/>
          </a:p>
          <a:p>
            <a:r>
              <a:rPr lang="en-US" dirty="0" err="1" smtClean="0"/>
              <a:t>Lavaggio</a:t>
            </a:r>
            <a:r>
              <a:rPr lang="en-US" dirty="0" smtClean="0"/>
              <a:t> camion</a:t>
            </a:r>
          </a:p>
          <a:p>
            <a:r>
              <a:rPr lang="en-US" dirty="0" err="1" smtClean="0"/>
              <a:t>Servizio</a:t>
            </a:r>
            <a:r>
              <a:rPr lang="en-US" dirty="0" smtClean="0"/>
              <a:t> fax, internet, </a:t>
            </a:r>
            <a:r>
              <a:rPr lang="en-US" dirty="0" err="1" smtClean="0"/>
              <a:t>telefono</a:t>
            </a:r>
            <a:r>
              <a:rPr lang="en-US" dirty="0" smtClean="0"/>
              <a:t>, </a:t>
            </a:r>
            <a:r>
              <a:rPr lang="en-US" dirty="0" err="1" smtClean="0"/>
              <a:t>fotocopie</a:t>
            </a:r>
            <a:endParaRPr lang="en-US" dirty="0" smtClean="0"/>
          </a:p>
          <a:p>
            <a:r>
              <a:rPr lang="en-US" dirty="0" err="1" smtClean="0"/>
              <a:t>Banca</a:t>
            </a:r>
            <a:r>
              <a:rPr lang="en-US" dirty="0" smtClean="0"/>
              <a:t> e </a:t>
            </a:r>
            <a:r>
              <a:rPr lang="en-US" dirty="0" err="1" smtClean="0"/>
              <a:t>cambio</a:t>
            </a:r>
            <a:r>
              <a:rPr lang="en-US" dirty="0" smtClean="0"/>
              <a:t> </a:t>
            </a:r>
            <a:r>
              <a:rPr lang="en-US" dirty="0" err="1" smtClean="0"/>
              <a:t>valute</a:t>
            </a:r>
            <a:endParaRPr lang="en-US" dirty="0" smtClean="0"/>
          </a:p>
          <a:p>
            <a:r>
              <a:rPr lang="en-US" dirty="0" smtClean="0"/>
              <a:t>Bar e </a:t>
            </a:r>
            <a:r>
              <a:rPr lang="en-US" dirty="0" err="1" smtClean="0"/>
              <a:t>ristorazione</a:t>
            </a:r>
            <a:endParaRPr lang="en-US" dirty="0" smtClean="0"/>
          </a:p>
          <a:p>
            <a:endParaRPr lang="en-US" dirty="0"/>
          </a:p>
        </p:txBody>
      </p:sp>
      <p:sp>
        <p:nvSpPr>
          <p:cNvPr id="4" name="Content Placeholder 3"/>
          <p:cNvSpPr>
            <a:spLocks noGrp="1"/>
          </p:cNvSpPr>
          <p:nvPr>
            <p:ph sz="half" idx="2"/>
          </p:nvPr>
        </p:nvSpPr>
        <p:spPr>
          <a:xfrm>
            <a:off x="4648200" y="1600200"/>
            <a:ext cx="4038600" cy="5114948"/>
          </a:xfrm>
        </p:spPr>
        <p:txBody>
          <a:bodyPr>
            <a:normAutofit fontScale="70000" lnSpcReduction="20000"/>
          </a:bodyPr>
          <a:lstStyle/>
          <a:p>
            <a:r>
              <a:rPr lang="it-IT" dirty="0" smtClean="0"/>
              <a:t>Ricevimento, stoccaggio e rispedizione merce </a:t>
            </a:r>
          </a:p>
          <a:p>
            <a:r>
              <a:rPr lang="it-IT" dirty="0" smtClean="0"/>
              <a:t>Gestione amministrativa prodotti e ordini</a:t>
            </a:r>
          </a:p>
          <a:p>
            <a:r>
              <a:rPr lang="it-IT" dirty="0" smtClean="0"/>
              <a:t>Preparazione partite in spedizione con picking </a:t>
            </a:r>
          </a:p>
          <a:p>
            <a:r>
              <a:rPr lang="en-US" dirty="0" err="1" smtClean="0"/>
              <a:t>Imballo</a:t>
            </a:r>
            <a:endParaRPr lang="en-US" dirty="0" smtClean="0"/>
          </a:p>
          <a:p>
            <a:r>
              <a:rPr lang="it-IT" dirty="0" smtClean="0"/>
              <a:t>Riconfezionamento ed etichettatura</a:t>
            </a:r>
          </a:p>
          <a:p>
            <a:r>
              <a:rPr lang="it-IT" dirty="0" smtClean="0"/>
              <a:t>Pallettizzazione ed eventuale fasciatura con nylon estendibile </a:t>
            </a:r>
          </a:p>
          <a:p>
            <a:r>
              <a:rPr lang="it-IT" dirty="0" smtClean="0"/>
              <a:t>Compattamento e groupages</a:t>
            </a:r>
          </a:p>
          <a:p>
            <a:r>
              <a:rPr lang="it-IT" dirty="0" smtClean="0"/>
              <a:t>Movimentazione containers e colli pesanti</a:t>
            </a:r>
          </a:p>
          <a:p>
            <a:r>
              <a:rPr lang="it-IT" dirty="0" smtClean="0"/>
              <a:t>Sorveglianza</a:t>
            </a:r>
          </a:p>
          <a:p>
            <a:r>
              <a:rPr lang="it-IT" dirty="0" smtClean="0"/>
              <a:t>Controllo di qualità</a:t>
            </a:r>
          </a:p>
          <a:p>
            <a:r>
              <a:rPr lang="it-IT" dirty="0" smtClean="0"/>
              <a:t>Magazzini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smtClean="0"/>
              <a:t>Caratteristiche rilevanti di un </a:t>
            </a:r>
            <a:r>
              <a:rPr lang="it-IT" dirty="0" err="1" smtClean="0"/>
              <a:t>RoMo</a:t>
            </a:r>
            <a:endParaRPr lang="it-IT" dirty="0"/>
          </a:p>
        </p:txBody>
      </p:sp>
      <p:sp>
        <p:nvSpPr>
          <p:cNvPr id="6" name="Segnaposto contenuto 5"/>
          <p:cNvSpPr>
            <a:spLocks noGrp="1"/>
          </p:cNvSpPr>
          <p:nvPr>
            <p:ph sz="half" idx="1"/>
          </p:nvPr>
        </p:nvSpPr>
        <p:spPr/>
        <p:txBody>
          <a:bodyPr>
            <a:normAutofit fontScale="92500"/>
          </a:bodyPr>
          <a:lstStyle/>
          <a:p>
            <a:r>
              <a:rPr lang="it-IT" dirty="0" smtClean="0"/>
              <a:t>Costo monetario del servizio</a:t>
            </a:r>
          </a:p>
          <a:p>
            <a:r>
              <a:rPr lang="it-IT" dirty="0" smtClean="0"/>
              <a:t>Tempo di viaggio</a:t>
            </a:r>
          </a:p>
          <a:p>
            <a:r>
              <a:rPr lang="it-IT" dirty="0" smtClean="0"/>
              <a:t>Puntualità</a:t>
            </a:r>
          </a:p>
          <a:p>
            <a:r>
              <a:rPr lang="it-IT" dirty="0" smtClean="0"/>
              <a:t>Frequenza</a:t>
            </a:r>
          </a:p>
          <a:p>
            <a:r>
              <a:rPr lang="it-IT" dirty="0" smtClean="0"/>
              <a:t>Orario e giorno di partenza</a:t>
            </a:r>
          </a:p>
          <a:p>
            <a:r>
              <a:rPr lang="it-IT" dirty="0" smtClean="0"/>
              <a:t>Rischio di danni e ammanchi</a:t>
            </a:r>
          </a:p>
        </p:txBody>
      </p:sp>
      <p:sp>
        <p:nvSpPr>
          <p:cNvPr id="7" name="Segnaposto contenuto 6"/>
          <p:cNvSpPr>
            <a:spLocks noGrp="1"/>
          </p:cNvSpPr>
          <p:nvPr>
            <p:ph sz="half" idx="2"/>
          </p:nvPr>
        </p:nvSpPr>
        <p:spPr/>
        <p:txBody>
          <a:bodyPr>
            <a:normAutofit fontScale="92500"/>
          </a:bodyPr>
          <a:lstStyle/>
          <a:p>
            <a:r>
              <a:rPr lang="it-IT" dirty="0" smtClean="0"/>
              <a:t>Regolamentazione</a:t>
            </a:r>
          </a:p>
          <a:p>
            <a:pPr lvl="1"/>
            <a:r>
              <a:rPr lang="it-IT" dirty="0" smtClean="0"/>
              <a:t>tempi marcia/sosta</a:t>
            </a:r>
          </a:p>
          <a:p>
            <a:pPr lvl="1"/>
            <a:r>
              <a:rPr lang="it-IT" dirty="0" smtClean="0"/>
              <a:t>limiti circolazione ore notturne, fine settimana, festività</a:t>
            </a:r>
          </a:p>
          <a:p>
            <a:pPr lvl="1"/>
            <a:r>
              <a:rPr lang="it-IT" dirty="0" smtClean="0"/>
              <a:t>limiti quantità massime trasportabili</a:t>
            </a:r>
          </a:p>
          <a:p>
            <a:pPr lvl="1"/>
            <a:r>
              <a:rPr lang="it-IT" dirty="0" smtClean="0"/>
              <a:t>contingentamento permessi di transito</a:t>
            </a:r>
          </a:p>
          <a:p>
            <a:r>
              <a:rPr lang="it-IT" dirty="0" smtClean="0"/>
              <a:t>Tariffazione rete stradale</a:t>
            </a:r>
          </a:p>
          <a:p>
            <a:r>
              <a:rPr lang="it-IT" dirty="0" smtClean="0"/>
              <a:t>Fattori sociologici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 calcmode="lin" valueType="num">
                                      <p:cBhvr additive="base">
                                        <p:cTn id="6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 calcmode="lin" valueType="num">
                                      <p:cBhvr additive="base">
                                        <p:cTn id="7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 calcmode="lin" valueType="num">
                                      <p:cBhvr additive="base">
                                        <p:cTn id="7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Indagine campionaria</a:t>
            </a:r>
            <a:endParaRPr lang="it-IT" dirty="0"/>
          </a:p>
        </p:txBody>
      </p:sp>
      <p:graphicFrame>
        <p:nvGraphicFramePr>
          <p:cNvPr id="4" name="Content Placeholder 3"/>
          <p:cNvGraphicFramePr>
            <a:graphicFrameLocks noChangeAspect="1"/>
          </p:cNvGraphicFramePr>
          <p:nvPr>
            <p:ph idx="1"/>
          </p:nvPr>
        </p:nvGraphicFramePr>
        <p:xfrm>
          <a:off x="142844" y="1142984"/>
          <a:ext cx="8808851" cy="2671770"/>
        </p:xfrm>
        <a:graphic>
          <a:graphicData uri="http://schemas.openxmlformats.org/presentationml/2006/ole">
            <p:oleObj spid="_x0000_s38914" name="Macro-Enabled Template" r:id="rId4" imgW="5892560" imgH="1787104" progId="Word.DocumentMacroEnabled.12">
              <p:embed/>
            </p:oleObj>
          </a:graphicData>
        </a:graphic>
      </p:graphicFrame>
      <p:sp>
        <p:nvSpPr>
          <p:cNvPr id="5" name="TextBox 4"/>
          <p:cNvSpPr txBox="1"/>
          <p:nvPr/>
        </p:nvSpPr>
        <p:spPr>
          <a:xfrm>
            <a:off x="285720" y="3929066"/>
            <a:ext cx="8143932" cy="1754326"/>
          </a:xfrm>
          <a:prstGeom prst="rect">
            <a:avLst/>
          </a:prstGeom>
          <a:noFill/>
        </p:spPr>
        <p:txBody>
          <a:bodyPr wrap="square" rtlCol="0">
            <a:spAutoFit/>
          </a:bodyPr>
          <a:lstStyle/>
          <a:p>
            <a:pPr lvl="0">
              <a:buFont typeface="Arial" pitchFamily="34" charset="0"/>
              <a:buChar char="•"/>
            </a:pPr>
            <a:r>
              <a:rPr lang="en-US" dirty="0" smtClean="0"/>
              <a:t>Tempo </a:t>
            </a:r>
            <a:r>
              <a:rPr lang="en-US" dirty="0" err="1" smtClean="0"/>
              <a:t>di</a:t>
            </a:r>
            <a:r>
              <a:rPr lang="en-US" dirty="0" smtClean="0"/>
              <a:t> </a:t>
            </a:r>
            <a:r>
              <a:rPr lang="en-US" dirty="0" err="1" smtClean="0"/>
              <a:t>viaggio</a:t>
            </a:r>
            <a:r>
              <a:rPr lang="en-US" dirty="0" smtClean="0"/>
              <a:t>: 14, 16, 18, 20</a:t>
            </a:r>
            <a:endParaRPr lang="it-IT" dirty="0" smtClean="0"/>
          </a:p>
          <a:p>
            <a:pPr lvl="0">
              <a:buFont typeface="Arial" pitchFamily="34" charset="0"/>
              <a:buChar char="•"/>
            </a:pPr>
            <a:r>
              <a:rPr lang="en-US" dirty="0" err="1" smtClean="0"/>
              <a:t>Ora</a:t>
            </a:r>
            <a:r>
              <a:rPr lang="en-US" dirty="0" smtClean="0"/>
              <a:t> </a:t>
            </a:r>
            <a:r>
              <a:rPr lang="en-US" dirty="0" err="1" smtClean="0"/>
              <a:t>di</a:t>
            </a:r>
            <a:r>
              <a:rPr lang="en-US" dirty="0" smtClean="0"/>
              <a:t> </a:t>
            </a:r>
            <a:r>
              <a:rPr lang="en-US" dirty="0" err="1" smtClean="0"/>
              <a:t>partenza</a:t>
            </a:r>
            <a:r>
              <a:rPr lang="en-US" dirty="0" smtClean="0"/>
              <a:t>: 7 p.m., 9 a.m.</a:t>
            </a:r>
            <a:endParaRPr lang="it-IT" dirty="0" smtClean="0"/>
          </a:p>
          <a:p>
            <a:pPr lvl="0">
              <a:buFont typeface="Arial" pitchFamily="34" charset="0"/>
              <a:buChar char="•"/>
            </a:pPr>
            <a:r>
              <a:rPr lang="en-US" dirty="0" err="1" smtClean="0"/>
              <a:t>Giorno</a:t>
            </a:r>
            <a:r>
              <a:rPr lang="en-US" dirty="0" smtClean="0"/>
              <a:t> </a:t>
            </a:r>
            <a:r>
              <a:rPr lang="en-US" dirty="0" err="1" smtClean="0"/>
              <a:t>di</a:t>
            </a:r>
            <a:r>
              <a:rPr lang="en-US" dirty="0" smtClean="0"/>
              <a:t> </a:t>
            </a:r>
            <a:r>
              <a:rPr lang="en-US" dirty="0" err="1" smtClean="0"/>
              <a:t>partenza</a:t>
            </a:r>
            <a:r>
              <a:rPr lang="en-US" dirty="0" smtClean="0"/>
              <a:t>:  </a:t>
            </a:r>
            <a:r>
              <a:rPr lang="en-US" dirty="0" err="1" smtClean="0"/>
              <a:t>Venerdì</a:t>
            </a:r>
            <a:r>
              <a:rPr lang="en-US" dirty="0" smtClean="0"/>
              <a:t>, </a:t>
            </a:r>
            <a:r>
              <a:rPr lang="en-US" dirty="0" err="1" smtClean="0"/>
              <a:t>Sabato</a:t>
            </a:r>
            <a:r>
              <a:rPr lang="en-US" dirty="0" smtClean="0"/>
              <a:t> o </a:t>
            </a:r>
            <a:r>
              <a:rPr lang="en-US" dirty="0" err="1" smtClean="0"/>
              <a:t>Domenica</a:t>
            </a:r>
            <a:r>
              <a:rPr lang="en-US" dirty="0" smtClean="0"/>
              <a:t>, </a:t>
            </a:r>
            <a:r>
              <a:rPr lang="en-US" dirty="0" err="1" smtClean="0"/>
              <a:t>altri</a:t>
            </a:r>
            <a:r>
              <a:rPr lang="en-US" dirty="0" smtClean="0"/>
              <a:t> </a:t>
            </a:r>
            <a:r>
              <a:rPr lang="en-US" dirty="0" err="1" smtClean="0"/>
              <a:t>giorni</a:t>
            </a:r>
            <a:r>
              <a:rPr lang="en-US" dirty="0" smtClean="0"/>
              <a:t> </a:t>
            </a:r>
            <a:r>
              <a:rPr lang="en-US" dirty="0" err="1" smtClean="0"/>
              <a:t>infrasettimanali</a:t>
            </a:r>
            <a:endParaRPr lang="en-US" dirty="0" smtClean="0"/>
          </a:p>
          <a:p>
            <a:pPr lvl="0">
              <a:buFont typeface="Arial" pitchFamily="34" charset="0"/>
              <a:buChar char="•"/>
            </a:pPr>
            <a:r>
              <a:rPr lang="en-US" dirty="0" err="1" smtClean="0"/>
              <a:t>Prezzo</a:t>
            </a:r>
            <a:r>
              <a:rPr lang="en-US" dirty="0" smtClean="0"/>
              <a:t> del </a:t>
            </a:r>
            <a:r>
              <a:rPr lang="en-US" dirty="0" err="1" smtClean="0"/>
              <a:t>servizio</a:t>
            </a:r>
            <a:r>
              <a:rPr lang="en-US" dirty="0" smtClean="0"/>
              <a:t> </a:t>
            </a:r>
            <a:r>
              <a:rPr lang="en-US" dirty="0" err="1" smtClean="0"/>
              <a:t>RoMo</a:t>
            </a:r>
            <a:r>
              <a:rPr lang="en-US" dirty="0" smtClean="0"/>
              <a:t> (in euro): 350, 400, 450, 500, 550, 600, 650</a:t>
            </a:r>
            <a:endParaRPr lang="it-IT" dirty="0" smtClean="0"/>
          </a:p>
          <a:p>
            <a:pPr lvl="0">
              <a:buFont typeface="Arial" pitchFamily="34" charset="0"/>
              <a:buChar char="•"/>
            </a:pPr>
            <a:r>
              <a:rPr lang="en-US" dirty="0" err="1" smtClean="0"/>
              <a:t>Numero</a:t>
            </a:r>
            <a:r>
              <a:rPr lang="en-US" dirty="0" smtClean="0"/>
              <a:t> </a:t>
            </a:r>
            <a:r>
              <a:rPr lang="en-US" dirty="0" err="1" smtClean="0"/>
              <a:t>di</a:t>
            </a:r>
            <a:r>
              <a:rPr lang="en-US" dirty="0" smtClean="0"/>
              <a:t> </a:t>
            </a:r>
            <a:r>
              <a:rPr lang="en-US" dirty="0" err="1" smtClean="0"/>
              <a:t>persone</a:t>
            </a:r>
            <a:r>
              <a:rPr lang="en-US" dirty="0" smtClean="0"/>
              <a:t> per </a:t>
            </a:r>
            <a:r>
              <a:rPr lang="en-US" dirty="0" err="1" smtClean="0"/>
              <a:t>cuccetta</a:t>
            </a:r>
            <a:r>
              <a:rPr lang="en-US" dirty="0" smtClean="0"/>
              <a:t>: 1, 2, 3</a:t>
            </a:r>
            <a:endParaRPr lang="it-IT" dirty="0" smtClean="0"/>
          </a:p>
          <a:p>
            <a:pPr lvl="0">
              <a:buFont typeface="Arial" pitchFamily="34" charset="0"/>
              <a:buChar char="•"/>
            </a:pPr>
            <a:r>
              <a:rPr lang="en-US" dirty="0" err="1" smtClean="0"/>
              <a:t>Incremento</a:t>
            </a:r>
            <a:r>
              <a:rPr lang="en-US" dirty="0" smtClean="0"/>
              <a:t> del </a:t>
            </a:r>
            <a:r>
              <a:rPr lang="en-US" dirty="0" err="1" smtClean="0"/>
              <a:t>pedaggio</a:t>
            </a:r>
            <a:r>
              <a:rPr lang="en-US" dirty="0" smtClean="0"/>
              <a:t> </a:t>
            </a:r>
            <a:r>
              <a:rPr lang="en-US" dirty="0" err="1" smtClean="0"/>
              <a:t>stradale</a:t>
            </a:r>
            <a:r>
              <a:rPr lang="en-US" dirty="0" smtClean="0"/>
              <a:t>: 0, +10%, +20%, +30%</a:t>
            </a: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1505</Words>
  <Application>Microsoft Office PowerPoint</Application>
  <PresentationFormat>Presentazione su schermo (4:3)</PresentationFormat>
  <Paragraphs>156</Paragraphs>
  <Slides>15</Slides>
  <Notes>15</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15</vt:i4>
      </vt:variant>
    </vt:vector>
  </HeadingPairs>
  <TitlesOfParts>
    <vt:vector size="18" baseType="lpstr">
      <vt:lpstr>Tema di Office</vt:lpstr>
      <vt:lpstr>Macro-Enabled Template</vt:lpstr>
      <vt:lpstr>Microsoft Office Word Macro-Enabled Document</vt:lpstr>
      <vt:lpstr>La scelta fra tutto strada e autostrada viaggiante?  Un caso di studio relativo al terminal intermodale di Trieste.</vt:lpstr>
      <vt:lpstr>Sommario</vt:lpstr>
      <vt:lpstr>Obiettivo della ricerca </vt:lpstr>
      <vt:lpstr>Fernetti - Chop</vt:lpstr>
      <vt:lpstr>Terminal Intermodale di Fernetti</vt:lpstr>
      <vt:lpstr>Terminal Intermodale di Fernetti</vt:lpstr>
      <vt:lpstr>Terminal Intermodale di Fernetti</vt:lpstr>
      <vt:lpstr>Caratteristiche rilevanti di un RoMo</vt:lpstr>
      <vt:lpstr>Indagine campionaria</vt:lpstr>
      <vt:lpstr>Risultati econometrici</vt:lpstr>
      <vt:lpstr>Analisi di scenario</vt:lpstr>
      <vt:lpstr>Analisi di scenario</vt:lpstr>
      <vt:lpstr>Analisi di scenario</vt:lpstr>
      <vt:lpstr>Analisi di scenario</vt:lpstr>
      <vt:lpstr>Conclusioni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Lucia Rotaris</cp:lastModifiedBy>
  <cp:revision>121</cp:revision>
  <dcterms:modified xsi:type="dcterms:W3CDTF">2010-06-16T11:10:10Z</dcterms:modified>
</cp:coreProperties>
</file>