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57" r:id="rId3"/>
    <p:sldId id="258" r:id="rId4"/>
    <p:sldId id="278" r:id="rId5"/>
    <p:sldId id="271" r:id="rId6"/>
    <p:sldId id="259" r:id="rId7"/>
    <p:sldId id="260" r:id="rId8"/>
    <p:sldId id="265" r:id="rId9"/>
    <p:sldId id="261" r:id="rId10"/>
    <p:sldId id="263" r:id="rId11"/>
    <p:sldId id="264" r:id="rId12"/>
    <p:sldId id="273" r:id="rId13"/>
    <p:sldId id="274" r:id="rId14"/>
    <p:sldId id="272" r:id="rId15"/>
    <p:sldId id="275" r:id="rId16"/>
    <p:sldId id="276" r:id="rId17"/>
    <p:sldId id="266" r:id="rId18"/>
    <p:sldId id="267" r:id="rId19"/>
    <p:sldId id="279" r:id="rId20"/>
    <p:sldId id="280" r:id="rId21"/>
    <p:sldId id="277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E1BD4-8FF3-4CAF-9E9F-F512E86866CF}" type="datetimeFigureOut">
              <a:rPr lang="it-IT" smtClean="0"/>
              <a:t>16/06/2011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26A50-FBCE-4AE5-9842-CA0932ED2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05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26A50-FBCE-4AE5-9842-CA0932ED243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82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3A53C-0AD8-4CAE-82B3-13721C672E7C}" type="datetime1">
              <a:rPr lang="it-IT" smtClean="0"/>
              <a:t>16/06/2011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CA351-7852-42C3-A349-E0BE23CD0A28}" type="datetime1">
              <a:rPr lang="it-IT" smtClean="0"/>
              <a:t>16/06/2011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2D696-AD78-404E-96F6-B52ACC6166DB}" type="datetime1">
              <a:rPr lang="it-IT" smtClean="0"/>
              <a:t>16/06/2011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C33D4-E6E0-4F8F-A801-3DDF687C2493}" type="datetime1">
              <a:rPr lang="it-IT" smtClean="0"/>
              <a:t>16/06/2011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709CF-7B10-477E-9422-B5DDE3230C0A}" type="datetime1">
              <a:rPr lang="it-IT" smtClean="0"/>
              <a:t>16/06/2011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40A0-19CA-4D3C-88C8-330D83B0A430}" type="datetime1">
              <a:rPr lang="it-IT" smtClean="0"/>
              <a:t>16/06/2011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67319-0260-4208-AC57-5506217A2892}" type="datetime1">
              <a:rPr lang="it-IT" smtClean="0"/>
              <a:t>16/06/2011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BFB2F-45C9-4708-B938-F88F9A4EF99F}" type="datetime1">
              <a:rPr lang="it-IT" smtClean="0"/>
              <a:t>16/06/2011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948DA-91CC-45F9-9332-3259B488C8A3}" type="datetime1">
              <a:rPr lang="it-IT" smtClean="0"/>
              <a:t>16/06/2011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9FD4EF-D5E6-4A83-A806-56F6B468A902}" type="datetime1">
              <a:rPr lang="it-IT" smtClean="0"/>
              <a:t>16/06/2011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7FF3A0-1D3A-403D-AC72-76FB08E25E1C}" type="datetime1">
              <a:rPr lang="it-IT" smtClean="0"/>
              <a:t>16/06/2011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74D3A1-D792-4B95-8AFB-F49417694899}" type="datetime1">
              <a:rPr lang="it-IT" smtClean="0"/>
              <a:t>16/06/2011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C04A00-8AFD-4B51-AD8A-BD0C3732162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filiere della distribuzione urbana delle merci a Roma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Romeo Danielis, Elena Maggi, </a:t>
            </a:r>
            <a:endParaRPr lang="it-IT" dirty="0" smtClean="0"/>
          </a:p>
          <a:p>
            <a:pPr algn="ctr"/>
            <a:r>
              <a:rPr lang="it-IT" dirty="0" smtClean="0"/>
              <a:t>Lucia </a:t>
            </a:r>
            <a:r>
              <a:rPr lang="it-IT" dirty="0" err="1"/>
              <a:t>Rotaris</a:t>
            </a:r>
            <a:r>
              <a:rPr lang="it-IT" dirty="0"/>
              <a:t>, Eva </a:t>
            </a:r>
            <a:r>
              <a:rPr lang="it-IT" dirty="0" smtClean="0"/>
              <a:t>Valeri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28983" y="287187"/>
            <a:ext cx="8943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«I sistemi di trasporto nell’area mediterranea: infrastrutture e competitività», </a:t>
            </a:r>
            <a:r>
              <a:rPr lang="it-IT" dirty="0"/>
              <a:t>XIII Riunione Scientifica SIET, Università di Messina, 16-17 giugno 2011</a:t>
            </a:r>
          </a:p>
        </p:txBody>
      </p:sp>
    </p:spTree>
    <p:extLst>
      <p:ext uri="{BB962C8B-B14F-4D97-AF65-F5344CB8AC3E}">
        <p14:creationId xmlns:p14="http://schemas.microsoft.com/office/powerpoint/2010/main" val="11897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67572"/>
              </p:ext>
            </p:extLst>
          </p:nvPr>
        </p:nvGraphicFramePr>
        <p:xfrm>
          <a:off x="130657" y="1268760"/>
          <a:ext cx="8892697" cy="320306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561023"/>
                <a:gridCol w="792088"/>
                <a:gridCol w="576064"/>
                <a:gridCol w="504056"/>
                <a:gridCol w="576064"/>
                <a:gridCol w="648072"/>
                <a:gridCol w="576064"/>
                <a:gridCol w="576064"/>
                <a:gridCol w="615024"/>
                <a:gridCol w="541076"/>
                <a:gridCol w="630956"/>
                <a:gridCol w="648072"/>
                <a:gridCol w="648074"/>
              </a:tblGrid>
              <a:tr h="221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Produttori 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Grossisti 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Dettaglianti 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1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Distr. 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Appr. 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Distr. 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Appr. 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Distr. 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effectLst/>
                        </a:rPr>
                        <a:t>Appr</a:t>
                      </a:r>
                      <a:r>
                        <a:rPr lang="it-IT" sz="1400" dirty="0">
                          <a:effectLst/>
                        </a:rPr>
                        <a:t>. 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1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Filiere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CP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CT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CP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CT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CP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CT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CP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CT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CP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CT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CP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CT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</a:tr>
              <a:tr h="272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Abbigliamento e calzature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29%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71%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25%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75%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</a:tr>
              <a:tr h="221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Alimenti: dolci e dietetici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88%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12%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22%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78%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</a:tr>
              <a:tr h="221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Alimenti: freschi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17%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83%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71%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29%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81%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19%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18%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82%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</a:tr>
              <a:tr h="202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Alimenti: gelati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</a:tr>
              <a:tr h="221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Alimenti: surgelati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50%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50%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38%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63%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n.d.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</a:tr>
              <a:tr h="258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Alimenti: secchi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100%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0%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effectLst/>
                        </a:rPr>
                        <a:t>n.d.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effectLst/>
                        </a:rPr>
                        <a:t>n.d.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100%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93%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69" marR="37269" marT="0" marB="0" anchor="b"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51520" y="85274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C\proprio o c\terzi: percentuale di spedizioni settimanali per attore</a:t>
            </a:r>
            <a:endParaRPr lang="it-IT" sz="24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8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t-IT" dirty="0" smtClean="0"/>
              <a:t>Veicoli in uso per il conto proprio:</a:t>
            </a:r>
          </a:p>
          <a:p>
            <a:r>
              <a:rPr lang="it-IT" dirty="0" smtClean="0"/>
              <a:t>Numero medio</a:t>
            </a:r>
          </a:p>
          <a:p>
            <a:r>
              <a:rPr lang="it-IT" dirty="0" smtClean="0"/>
              <a:t>Tipo di alimentazione</a:t>
            </a:r>
            <a:endParaRPr lang="it-IT" dirty="0"/>
          </a:p>
          <a:p>
            <a:r>
              <a:rPr lang="it-IT" dirty="0" smtClean="0"/>
              <a:t>Anzianità </a:t>
            </a:r>
          </a:p>
          <a:p>
            <a:r>
              <a:rPr lang="it-IT" dirty="0" smtClean="0"/>
              <a:t>Tasso di riempimento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Efficienza privata e sociale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68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346050"/>
          </a:xfrm>
        </p:spPr>
        <p:txBody>
          <a:bodyPr>
            <a:noAutofit/>
          </a:bodyPr>
          <a:lstStyle/>
          <a:p>
            <a:r>
              <a:rPr lang="it-IT" sz="4000" dirty="0"/>
              <a:t>Numero medio di mezzi </a:t>
            </a:r>
            <a:r>
              <a:rPr lang="it-IT" sz="4000" dirty="0" smtClean="0"/>
              <a:t>posseduti per conto proprio</a:t>
            </a:r>
            <a:endParaRPr lang="it-IT" sz="40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71757"/>
              </p:ext>
            </p:extLst>
          </p:nvPr>
        </p:nvGraphicFramePr>
        <p:xfrm>
          <a:off x="1187623" y="3068960"/>
          <a:ext cx="6669508" cy="981456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144612"/>
                <a:gridCol w="2144612"/>
                <a:gridCol w="2380284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</a:rPr>
                        <a:t>Produttore</a:t>
                      </a:r>
                      <a:endParaRPr lang="it-I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1">
                          <a:effectLst/>
                        </a:rPr>
                        <a:t>Grossista</a:t>
                      </a:r>
                      <a:endParaRPr lang="it-IT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1">
                          <a:effectLst/>
                        </a:rPr>
                        <a:t>Dettagliante</a:t>
                      </a:r>
                      <a:endParaRPr lang="it-IT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1">
                          <a:effectLst/>
                        </a:rPr>
                        <a:t>2</a:t>
                      </a:r>
                      <a:endParaRPr lang="it-IT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1">
                          <a:effectLst/>
                        </a:rPr>
                        <a:t>4</a:t>
                      </a:r>
                      <a:endParaRPr lang="it-IT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</a:rPr>
                        <a:t>1</a:t>
                      </a:r>
                      <a:endParaRPr lang="it-I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0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Tipo di alimentazione prevalente dei veicoli usati per il contro proprio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973856"/>
              </p:ext>
            </p:extLst>
          </p:nvPr>
        </p:nvGraphicFramePr>
        <p:xfrm>
          <a:off x="-1" y="2780928"/>
          <a:ext cx="9144001" cy="1051560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171637"/>
                <a:gridCol w="953075"/>
                <a:gridCol w="1223152"/>
                <a:gridCol w="1224136"/>
                <a:gridCol w="1008112"/>
                <a:gridCol w="720080"/>
                <a:gridCol w="1152128"/>
                <a:gridCol w="952115"/>
                <a:gridCol w="739566"/>
              </a:tblGrid>
              <a:tr h="14512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Produttori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effectLst/>
                        </a:rPr>
                        <a:t>Grossisti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effectLst/>
                        </a:rPr>
                        <a:t>Dettaglianti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0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Benzina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Diesel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Metano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Benzina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Diesel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GPL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Benzina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Diesel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effectLst/>
                        </a:rPr>
                        <a:t>GPL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</a:tr>
              <a:tr h="145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1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22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1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5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23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1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5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8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1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27" marR="5162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16150" y="1697995"/>
            <a:ext cx="647805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03725" algn="l"/>
                <a:tab pos="5013325" algn="l"/>
                <a:tab pos="5622925" algn="l"/>
                <a:tab pos="6232525" algn="l"/>
              </a:tabLst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				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5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Anzianità </a:t>
            </a:r>
            <a:r>
              <a:rPr lang="it-IT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media dei veicoli usati per il contro </a:t>
            </a:r>
            <a:r>
              <a:rPr lang="it-I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proprio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219569"/>
              </p:ext>
            </p:extLst>
          </p:nvPr>
        </p:nvGraphicFramePr>
        <p:xfrm>
          <a:off x="827584" y="2564904"/>
          <a:ext cx="6912768" cy="841248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369014"/>
                <a:gridCol w="1989896"/>
                <a:gridCol w="2553858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 smtClean="0">
                          <a:effectLst/>
                        </a:rPr>
                        <a:t>Produttori</a:t>
                      </a:r>
                      <a:endParaRPr lang="it-IT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 smtClean="0">
                          <a:effectLst/>
                        </a:rPr>
                        <a:t>Grossisti</a:t>
                      </a:r>
                      <a:endParaRPr lang="it-IT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 smtClean="0">
                          <a:effectLst/>
                        </a:rPr>
                        <a:t>Dettaglianti</a:t>
                      </a:r>
                      <a:endParaRPr lang="it-IT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</a:rPr>
                        <a:t>2004</a:t>
                      </a:r>
                      <a:endParaRPr lang="it-IT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>
                          <a:effectLst/>
                        </a:rPr>
                        <a:t>2005</a:t>
                      </a:r>
                      <a:endParaRPr lang="it-IT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</a:rPr>
                        <a:t>2003</a:t>
                      </a:r>
                      <a:endParaRPr lang="it-IT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-36512" y="188640"/>
            <a:ext cx="9433048" cy="778098"/>
          </a:xfrm>
        </p:spPr>
        <p:txBody>
          <a:bodyPr>
            <a:noAutofit/>
          </a:bodyPr>
          <a:lstStyle/>
          <a:p>
            <a:r>
              <a:rPr lang="it-IT" sz="3200" dirty="0"/>
              <a:t>Tasso di riempimento in </a:t>
            </a:r>
            <a:r>
              <a:rPr lang="it-IT" sz="3200" dirty="0" smtClean="0"/>
              <a:t>approvvigionamento</a:t>
            </a:r>
            <a:endParaRPr lang="it-IT" sz="3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32033"/>
              </p:ext>
            </p:extLst>
          </p:nvPr>
        </p:nvGraphicFramePr>
        <p:xfrm>
          <a:off x="323528" y="908720"/>
          <a:ext cx="8712968" cy="502913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032448"/>
                <a:gridCol w="1584176"/>
                <a:gridCol w="1368152"/>
                <a:gridCol w="172819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Filiere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Produttore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Grossista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Dettagliante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Abbigliamento e calzature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50%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Alimenti: dolci e dietetici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15%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Alimenti: secchi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90%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33%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Alimenti: freschi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23%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62%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Alimenti: surgelati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50%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50%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Arredamento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72%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Bevande: vini e liquori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50%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75%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Cancelleria e varie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Farmaci e bellezza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60%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Fiori e piante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50%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80%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Pesce fresco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65%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Materiale </a:t>
                      </a:r>
                      <a:r>
                        <a:rPr lang="it-IT" sz="2000" dirty="0" smtClean="0">
                          <a:effectLst/>
                        </a:rPr>
                        <a:t>elettrico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17%</a:t>
                      </a:r>
                      <a:endParaRPr lang="it-IT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it-IT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effectLst/>
                        </a:rPr>
                        <a:t>Valore medio</a:t>
                      </a:r>
                      <a:endParaRPr lang="it-IT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61%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1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it-IT" sz="4400" b="0" dirty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Tasso di riempimento in </a:t>
            </a:r>
            <a:r>
              <a:rPr lang="it-IT" sz="4400" b="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distribuzione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675999"/>
              </p:ext>
            </p:extLst>
          </p:nvPr>
        </p:nvGraphicFramePr>
        <p:xfrm>
          <a:off x="107504" y="908720"/>
          <a:ext cx="8784976" cy="546811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104456"/>
                <a:gridCol w="1775763"/>
                <a:gridCol w="1288942"/>
                <a:gridCol w="161581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Filiere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Produttore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Grossista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Dettagliante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Abbigliamento e calzature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 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Alimenti: freschi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Alimenti: dolci e dietetici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Alimenti: surgelati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Arredamento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85%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Bevande: vini e liquori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78%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43%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Cancelleria e varie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 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 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Farmaci e bellezza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Fiori e piante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Materiale </a:t>
                      </a:r>
                      <a:r>
                        <a:rPr lang="it-IT" sz="1800" dirty="0" smtClean="0">
                          <a:effectLst/>
                        </a:rPr>
                        <a:t>elettrico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Alimenti: gelati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75%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Alimenti: secchi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40%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Bevande: analcoliche e  minerali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78%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Materiale edile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100%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Tabacchi e giornali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 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Valore medio</a:t>
                      </a:r>
                      <a:endParaRPr lang="it-IT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72%</a:t>
                      </a:r>
                      <a:endParaRPr lang="it-IT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77%</a:t>
                      </a:r>
                      <a:endParaRPr lang="it-IT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51%</a:t>
                      </a:r>
                      <a:endParaRPr lang="it-IT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3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it-IT" dirty="0" smtClean="0"/>
              <a:t>Motivazioni per la scelta del c\proprio o del c\terzi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Ulteriori informazioni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3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706090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Politiche della distribuzione urbana a Roma</a:t>
            </a:r>
            <a:endParaRPr lang="it-IT" sz="3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18</a:t>
            </a:fld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13906"/>
              </p:ext>
            </p:extLst>
          </p:nvPr>
        </p:nvGraphicFramePr>
        <p:xfrm>
          <a:off x="251520" y="1052736"/>
          <a:ext cx="8676456" cy="5472609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8676456"/>
              </a:tblGrid>
              <a:tr h="392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u="none" dirty="0">
                          <a:effectLst/>
                        </a:rPr>
                        <a:t>Disciplina </a:t>
                      </a:r>
                      <a:r>
                        <a:rPr lang="it-IT" sz="2000" u="none" dirty="0" smtClean="0">
                          <a:effectLst/>
                        </a:rPr>
                        <a:t>vigente</a:t>
                      </a:r>
                      <a:endParaRPr lang="it-IT" sz="20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61" marR="40661" marT="0" marB="0" anchor="ctr"/>
                </a:tc>
              </a:tr>
              <a:tr h="392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</a:rPr>
                        <a:t>Peso a pieno carico inferiore a 35 </a:t>
                      </a:r>
                      <a:r>
                        <a:rPr lang="it-IT" sz="2000" dirty="0" smtClean="0">
                          <a:effectLst/>
                        </a:rPr>
                        <a:t>q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61" marR="40661" marT="0" marB="0" anchor="ctr"/>
                </a:tc>
              </a:tr>
              <a:tr h="638956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it-IT" sz="1600" dirty="0">
                          <a:effectLst/>
                        </a:rPr>
                        <a:t>transito e sosta consentiti (nella ZTL controllata dai varchi solo se muniti di contrassegno):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61" marR="40661" marT="0" marB="0" anchor="ctr"/>
                </a:tc>
              </a:tr>
              <a:tr h="314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effectLst/>
                        </a:rPr>
                        <a:t>I fascia: dalle 20,00 alle </a:t>
                      </a:r>
                      <a:r>
                        <a:rPr lang="it-IT" sz="1600" dirty="0" smtClean="0">
                          <a:effectLst/>
                        </a:rPr>
                        <a:t>10,00, II fascia: dalle 14,00 alle 16,00</a:t>
                      </a:r>
                      <a:endParaRPr lang="it-IT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61" marR="40661" marT="0" marB="0" anchor="ctr"/>
                </a:tc>
              </a:tr>
              <a:tr h="392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</a:rPr>
                        <a:t>Peso a pieno carico superiore a 35 </a:t>
                      </a:r>
                      <a:r>
                        <a:rPr lang="it-IT" sz="2000" dirty="0" smtClean="0">
                          <a:effectLst/>
                        </a:rPr>
                        <a:t>q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61" marR="40661" marT="0" marB="0" anchor="ctr"/>
                </a:tc>
              </a:tr>
              <a:tr h="314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transito e sosta consentiti dalle 20,00 alle 7,00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61" marR="40661" marT="0" marB="0" anchor="ctr"/>
                </a:tc>
              </a:tr>
              <a:tr h="392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u="none" dirty="0">
                          <a:effectLst/>
                        </a:rPr>
                        <a:t>Deroghe (transito e sosta sempre consentiti):</a:t>
                      </a:r>
                      <a:endParaRPr lang="it-IT" sz="20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61" marR="40661" marT="0" marB="0" anchor="ctr"/>
                </a:tc>
              </a:tr>
              <a:tr h="392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</a:rPr>
                        <a:t>Peso a pieno carico inferiore a 35 </a:t>
                      </a:r>
                      <a:r>
                        <a:rPr lang="it-IT" sz="2000" dirty="0" smtClean="0">
                          <a:effectLst/>
                        </a:rPr>
                        <a:t>q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61" marR="40661" marT="0" marB="0" anchor="ctr"/>
                </a:tc>
              </a:tr>
              <a:tr h="638956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it-IT" sz="1600" dirty="0">
                          <a:effectLst/>
                        </a:rPr>
                        <a:t>trasporto di generi alimentari deperibili, di medicinali, distribuzione stampa, trasporto preziosi;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61" marR="40661" marT="0" marB="0" anchor="ctr"/>
                </a:tc>
              </a:tr>
              <a:tr h="638956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it-IT" sz="1600" dirty="0">
                          <a:effectLst/>
                        </a:rPr>
                        <a:t>autocarri in uso ad agenzie di recapito e ditte di trasporto </a:t>
                      </a:r>
                      <a:r>
                        <a:rPr lang="it-IT" sz="1600" dirty="0">
                          <a:effectLst/>
                          <a:highlight>
                            <a:srgbClr val="FFFF00"/>
                          </a:highlight>
                        </a:rPr>
                        <a:t>in conto terzi</a:t>
                      </a:r>
                      <a:r>
                        <a:rPr lang="it-IT" sz="1600" dirty="0">
                          <a:effectLst/>
                        </a:rPr>
                        <a:t> per facilitare la distribuzione comune delle merci (se iscritti Albo dei Trasportatori);  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61" marR="40661" marT="0" marB="0" anchor="ctr"/>
                </a:tc>
              </a:tr>
              <a:tr h="963730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it-IT" sz="1600" dirty="0">
                          <a:effectLst/>
                        </a:rPr>
                        <a:t>autocarri per i quali, in relazione a particolarissime condizioni lavorative sia oggettivamente dimostrata l’impossibilità di distribuire le merci nella ZTL nelle fasce orarie consentite;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61" marR="4066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8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Filiere complesse. Il </a:t>
            </a:r>
            <a:r>
              <a:rPr lang="it-IT" dirty="0"/>
              <a:t>grossista è al centro della filiera</a:t>
            </a:r>
          </a:p>
          <a:p>
            <a:r>
              <a:rPr lang="it-IT" dirty="0" smtClean="0"/>
              <a:t>Il c\proprio gioca un ruolo importante in molte filiere (alcuni alimenti, bevande, fiori e piante, farmaceutico, cancelleria, tabacchi e giornali)</a:t>
            </a:r>
          </a:p>
          <a:p>
            <a:r>
              <a:rPr lang="it-IT" dirty="0" smtClean="0"/>
              <a:t>Il grossista utilizza spesso il c\proprio</a:t>
            </a:r>
          </a:p>
          <a:p>
            <a:r>
              <a:rPr lang="it-IT" dirty="0" smtClean="0"/>
              <a:t>Quasi esclusivamente veicoli diesel con anzianità media di 6-7 anni</a:t>
            </a:r>
          </a:p>
          <a:p>
            <a:r>
              <a:rPr lang="it-IT" dirty="0" smtClean="0"/>
              <a:t>Tasso di riempimento buono in distribuzione, meno buono in approvvigionamento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19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50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Come sono strutturate le filiere logistiche della distribuzione urbana: il caso di Roma</a:t>
            </a:r>
          </a:p>
          <a:p>
            <a:r>
              <a:rPr lang="it-IT" dirty="0" smtClean="0"/>
              <a:t>Quanto conto proprio e quanto conto terzi viene utilizzato?</a:t>
            </a:r>
          </a:p>
          <a:p>
            <a:r>
              <a:rPr lang="it-IT" dirty="0" smtClean="0"/>
              <a:t>Prime evidenze sull’efficienza privata e sociale</a:t>
            </a:r>
          </a:p>
          <a:p>
            <a:r>
              <a:rPr lang="it-IT" dirty="0" smtClean="0"/>
              <a:t>Quali politiche?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Motivazioni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36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/>
          <a:lstStyle/>
          <a:p>
            <a:r>
              <a:rPr lang="it-IT" dirty="0" smtClean="0"/>
              <a:t>Efficaci </a:t>
            </a:r>
            <a:r>
              <a:rPr lang="it-IT" dirty="0" smtClean="0"/>
              <a:t>solo su poche filiere</a:t>
            </a:r>
          </a:p>
          <a:p>
            <a:r>
              <a:rPr lang="it-IT" dirty="0" smtClean="0"/>
              <a:t>Rischiano </a:t>
            </a:r>
            <a:r>
              <a:rPr lang="it-IT" dirty="0" smtClean="0"/>
              <a:t>di generare costi in eccesso rispetto ai benefici</a:t>
            </a:r>
          </a:p>
          <a:p>
            <a:r>
              <a:rPr lang="it-IT" dirty="0" smtClean="0"/>
              <a:t>Meglio concentrarsi su rendere più efficiente il conto proprio (</a:t>
            </a:r>
            <a:r>
              <a:rPr lang="it-IT" dirty="0"/>
              <a:t>coordinamento in </a:t>
            </a:r>
            <a:r>
              <a:rPr lang="it-IT" dirty="0" smtClean="0"/>
              <a:t>approvvigionamento, veicoli meno inquinanti, </a:t>
            </a:r>
            <a:r>
              <a:rPr lang="it-IT" dirty="0" smtClean="0"/>
              <a:t>piazzole </a:t>
            </a:r>
            <a:r>
              <a:rPr lang="it-IT" dirty="0" smtClean="0"/>
              <a:t>di carico e scarico)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20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786210"/>
          </a:xfrm>
        </p:spPr>
        <p:txBody>
          <a:bodyPr>
            <a:normAutofit fontScale="90000"/>
          </a:bodyPr>
          <a:lstStyle/>
          <a:p>
            <a:r>
              <a:rPr lang="it-IT" dirty="0"/>
              <a:t>Politiche per favorire il trasferimento dal c\proprio al </a:t>
            </a:r>
            <a:r>
              <a:rPr lang="it-IT" dirty="0" smtClean="0"/>
              <a:t>c\terzi?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77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 dell’attenzione!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3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campione osservato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16549"/>
              </p:ext>
            </p:extLst>
          </p:nvPr>
        </p:nvGraphicFramePr>
        <p:xfrm>
          <a:off x="0" y="1196752"/>
          <a:ext cx="9036497" cy="552972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419872"/>
                <a:gridCol w="1512168"/>
                <a:gridCol w="1415912"/>
                <a:gridCol w="1792998"/>
                <a:gridCol w="895547"/>
              </a:tblGrid>
              <a:tr h="622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Filiere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Produttore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Grossista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Dettagliante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Totale 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Abbigliamento e calzature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8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1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6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15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Alimenti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10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10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32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Arredamento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4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4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10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Bevande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5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8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9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Cancelleria e varie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4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82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Editoria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Farmaci e bellezza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3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3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7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Fiori e piante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3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7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Materiale edile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4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11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Materiale elettrico, elettronico e informatico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7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8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Pesce fresco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Tabacchi e giornali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 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6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6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Totale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38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38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42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118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97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Localizzazione dei grossisti</a:t>
            </a:r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43" r="38248" b="8333"/>
          <a:stretch>
            <a:fillRect/>
          </a:stretch>
        </p:blipFill>
        <p:spPr bwMode="auto">
          <a:xfrm>
            <a:off x="2627784" y="1556792"/>
            <a:ext cx="6273303" cy="50405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08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143000"/>
          </a:xfrm>
        </p:spPr>
        <p:txBody>
          <a:bodyPr/>
          <a:lstStyle/>
          <a:p>
            <a:pPr algn="ctr"/>
            <a:r>
              <a:rPr lang="it-IT" dirty="0" smtClean="0"/>
              <a:t>Analisi strutturali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9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Piante e fiori</a:t>
            </a:r>
            <a:endParaRPr lang="it-IT" dirty="0"/>
          </a:p>
        </p:txBody>
      </p:sp>
      <p:pic>
        <p:nvPicPr>
          <p:cNvPr id="352" name="Immagine 3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9420065" cy="521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732240" y="4797152"/>
            <a:ext cx="2555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Legenda: </a:t>
            </a:r>
            <a:endParaRPr lang="it-IT" sz="1600" dirty="0" smtClean="0"/>
          </a:p>
          <a:p>
            <a:r>
              <a:rPr lang="it-IT" sz="1600" dirty="0" err="1" smtClean="0"/>
              <a:t>CPp</a:t>
            </a:r>
            <a:r>
              <a:rPr lang="it-IT" sz="1600" dirty="0"/>
              <a:t>, </a:t>
            </a:r>
            <a:r>
              <a:rPr lang="it-IT" sz="1600" dirty="0" err="1"/>
              <a:t>CTg</a:t>
            </a:r>
            <a:r>
              <a:rPr lang="it-IT" sz="1600" dirty="0"/>
              <a:t>, </a:t>
            </a:r>
            <a:r>
              <a:rPr lang="it-IT" sz="1600" dirty="0" err="1"/>
              <a:t>CPd</a:t>
            </a:r>
            <a:r>
              <a:rPr lang="it-IT" sz="1600" dirty="0"/>
              <a:t>: </a:t>
            </a:r>
            <a:endParaRPr lang="it-IT" sz="1600" dirty="0" smtClean="0"/>
          </a:p>
          <a:p>
            <a:r>
              <a:rPr lang="it-IT" sz="1600" dirty="0" smtClean="0"/>
              <a:t>c\proprio </a:t>
            </a:r>
            <a:r>
              <a:rPr lang="it-IT" sz="1600" dirty="0"/>
              <a:t>produttore, grossista, </a:t>
            </a:r>
            <a:r>
              <a:rPr lang="it-IT" sz="1600" dirty="0" smtClean="0"/>
              <a:t>dettagliante</a:t>
            </a:r>
          </a:p>
          <a:p>
            <a:r>
              <a:rPr lang="it-IT" sz="1600" dirty="0" smtClean="0"/>
              <a:t>CT</a:t>
            </a:r>
            <a:r>
              <a:rPr lang="it-IT" sz="1600" dirty="0"/>
              <a:t>: </a:t>
            </a:r>
            <a:r>
              <a:rPr lang="it-IT" sz="1600" dirty="0" smtClean="0"/>
              <a:t>c\terzi</a:t>
            </a:r>
            <a:endParaRPr lang="it-IT" sz="1600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7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Alimentari</a:t>
            </a:r>
            <a:endParaRPr lang="it-IT" dirty="0"/>
          </a:p>
        </p:txBody>
      </p:sp>
      <p:pic>
        <p:nvPicPr>
          <p:cNvPr id="379" name="Immagine 37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8427633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228185" y="5514210"/>
            <a:ext cx="2915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Legenda: </a:t>
            </a:r>
            <a:endParaRPr lang="it-IT" sz="1600" dirty="0" smtClean="0"/>
          </a:p>
          <a:p>
            <a:r>
              <a:rPr lang="it-IT" sz="1600" dirty="0" err="1" smtClean="0"/>
              <a:t>CPp</a:t>
            </a:r>
            <a:r>
              <a:rPr lang="it-IT" sz="1600" dirty="0"/>
              <a:t>, </a:t>
            </a:r>
            <a:r>
              <a:rPr lang="it-IT" sz="1600" dirty="0" err="1"/>
              <a:t>CTg</a:t>
            </a:r>
            <a:r>
              <a:rPr lang="it-IT" sz="1600" dirty="0"/>
              <a:t>, </a:t>
            </a:r>
            <a:r>
              <a:rPr lang="it-IT" sz="1600" dirty="0" err="1"/>
              <a:t>CPd</a:t>
            </a:r>
            <a:r>
              <a:rPr lang="it-IT" sz="1600" dirty="0"/>
              <a:t>: </a:t>
            </a:r>
            <a:endParaRPr lang="it-IT" sz="1600" dirty="0" smtClean="0"/>
          </a:p>
          <a:p>
            <a:r>
              <a:rPr lang="it-IT" sz="1600" dirty="0" smtClean="0"/>
              <a:t>c\proprio </a:t>
            </a:r>
            <a:r>
              <a:rPr lang="it-IT" sz="1600" dirty="0"/>
              <a:t>produttore, grossista, </a:t>
            </a:r>
            <a:r>
              <a:rPr lang="it-IT" sz="1600" dirty="0" smtClean="0"/>
              <a:t>dettagliante</a:t>
            </a:r>
          </a:p>
          <a:p>
            <a:r>
              <a:rPr lang="it-IT" sz="1600" dirty="0" smtClean="0"/>
              <a:t>CT</a:t>
            </a:r>
            <a:r>
              <a:rPr lang="it-IT" sz="1600" dirty="0"/>
              <a:t>: </a:t>
            </a:r>
            <a:r>
              <a:rPr lang="it-IT" sz="1600" dirty="0" smtClean="0"/>
              <a:t>c\terzi</a:t>
            </a: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8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it-IT" dirty="0" smtClean="0"/>
              <a:t>Classe di fatturato</a:t>
            </a:r>
          </a:p>
          <a:p>
            <a:r>
              <a:rPr lang="it-IT" dirty="0" smtClean="0"/>
              <a:t>Numero di dipendenti</a:t>
            </a:r>
          </a:p>
          <a:p>
            <a:r>
              <a:rPr lang="it-IT" dirty="0" smtClean="0"/>
              <a:t>Dimensioni del magazzino</a:t>
            </a:r>
          </a:p>
          <a:p>
            <a:r>
              <a:rPr lang="it-IT" dirty="0" smtClean="0"/>
              <a:t>Veicoli: numero, anzianità, alimentazione</a:t>
            </a:r>
          </a:p>
          <a:p>
            <a:r>
              <a:rPr lang="it-IT" dirty="0" smtClean="0"/>
              <a:t>Movimentazione: numero di giri, distanza media, numero di spedizioni settimanali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Indicatori strutturali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2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928992" cy="599526"/>
          </a:xfrm>
        </p:spPr>
        <p:txBody>
          <a:bodyPr>
            <a:noAutofit/>
          </a:bodyPr>
          <a:lstStyle/>
          <a:p>
            <a:r>
              <a:rPr lang="it-IT" sz="2400" dirty="0" smtClean="0"/>
              <a:t>C\proprio o c\terzi: percentuale di spedizioni settimanali</a:t>
            </a:r>
            <a:endParaRPr lang="it-IT" sz="24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857896"/>
              </p:ext>
            </p:extLst>
          </p:nvPr>
        </p:nvGraphicFramePr>
        <p:xfrm>
          <a:off x="755576" y="620695"/>
          <a:ext cx="7704856" cy="630936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297109"/>
                <a:gridCol w="1876559"/>
                <a:gridCol w="1531188"/>
              </a:tblGrid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Filiera 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% c\proprio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% c\terzi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Abbigliamento e calzature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12,5%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87,5%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Alimenti: dolci e dietetici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71,4%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28,6%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Alimenti: freschi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46,2%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53,8%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Alimenti: gelati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0,7%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99,3%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Alimenti: surgelati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78,4%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21,6%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Alimenti: secchi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79,6%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20,4%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Bevande: analcoliche e minerali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47,9%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52,1%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Bevande: vini e liquori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87,9%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12,1%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Cancelleria e varie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FFFF00"/>
                          </a:solidFill>
                          <a:effectLst/>
                        </a:rPr>
                        <a:t>99,3%</a:t>
                      </a:r>
                      <a:endParaRPr lang="it-IT" sz="200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0,7%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Fiori e piante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FFFF00"/>
                          </a:solidFill>
                          <a:effectLst/>
                        </a:rPr>
                        <a:t>76,3%</a:t>
                      </a:r>
                      <a:endParaRPr lang="it-IT" sz="200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23,7%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Materiale edile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6,6%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93,4%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Arredamento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50,0%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50,0%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Editoria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0,0%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100,0%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Farmaci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81,1%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18,9%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Materiale elettrico, informatico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49,7%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50,3%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Tabacchi e giornali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100,0%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0,0%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Pesce fresco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71,4%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FF00"/>
                          </a:solidFill>
                          <a:effectLst/>
                        </a:rPr>
                        <a:t>28,6%</a:t>
                      </a:r>
                      <a:endParaRPr lang="it-IT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4A00-8AFD-4B51-AD8A-BD0C3732162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2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1135</Words>
  <Application>Microsoft Office PowerPoint</Application>
  <PresentationFormat>Presentazione su schermo (4:3)</PresentationFormat>
  <Paragraphs>472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Viale</vt:lpstr>
      <vt:lpstr>Le filiere della distribuzione urbana delle merci a Roma</vt:lpstr>
      <vt:lpstr>Motivazioni</vt:lpstr>
      <vt:lpstr>Il campione osservato</vt:lpstr>
      <vt:lpstr>Localizzazione dei grossisti</vt:lpstr>
      <vt:lpstr>Analisi strutturali</vt:lpstr>
      <vt:lpstr>Piante e fiori</vt:lpstr>
      <vt:lpstr>Alimentari</vt:lpstr>
      <vt:lpstr>Indicatori strutturali</vt:lpstr>
      <vt:lpstr>C\proprio o c\terzi: percentuale di spedizioni settimanali</vt:lpstr>
      <vt:lpstr>Presentazione standard di PowerPoint</vt:lpstr>
      <vt:lpstr>Efficienza privata e sociale</vt:lpstr>
      <vt:lpstr>Numero medio di mezzi posseduti per conto proprio</vt:lpstr>
      <vt:lpstr>Tipo di alimentazione prevalente dei veicoli usati per il contro proprio</vt:lpstr>
      <vt:lpstr>Anzianità media dei veicoli usati per il contro proprio</vt:lpstr>
      <vt:lpstr>Tasso di riempimento in approvvigionamento</vt:lpstr>
      <vt:lpstr>Tasso di riempimento in distribuzione</vt:lpstr>
      <vt:lpstr>Ulteriori informazioni</vt:lpstr>
      <vt:lpstr>Politiche della distribuzione urbana a Roma</vt:lpstr>
      <vt:lpstr>Conclusioni</vt:lpstr>
      <vt:lpstr>Politiche per favorire il trasferimento dal c\proprio al c\terzi?</vt:lpstr>
      <vt:lpstr>Grazie dell’attenzione!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DANIELIS ROMEO</dc:creator>
  <cp:lastModifiedBy>romeo</cp:lastModifiedBy>
  <cp:revision>40</cp:revision>
  <dcterms:created xsi:type="dcterms:W3CDTF">2011-06-07T14:12:00Z</dcterms:created>
  <dcterms:modified xsi:type="dcterms:W3CDTF">2011-06-16T04:56:14Z</dcterms:modified>
</cp:coreProperties>
</file>